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png"/><Relationship Id="rId9" Type="http://schemas.openxmlformats.org/officeDocument/2006/relationships/image" Target="../media/image11.png"/><Relationship Id="rId10"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20.png"/><Relationship Id="rId9" Type="http://schemas.openxmlformats.org/officeDocument/2006/relationships/image" Target="../media/image21.png"/><Relationship Id="rId10"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 Id="rId3" Type="http://schemas.openxmlformats.org/officeDocument/2006/relationships/image" Target="../media/image26.png"/><Relationship Id="rId4" Type="http://schemas.openxmlformats.org/officeDocument/2006/relationships/image" Target="../media/image27.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595437" y="2423219"/>
            <a:ext cx="9001125" cy="838200"/>
          </a:xfrm>
          <a:prstGeom prst="rect">
            <a:avLst/>
          </a:prstGeom>
          <a:noFill/>
        </p:spPr>
        <p:txBody>
          <a:bodyPr wrap="square" lIns="0" rIns="0" tIns="0" bIns="0" anchor="t">
            <a:spAutoFit/>
          </a:bodyPr>
          <a:lstStyle/>
          <a:p>
            <a:pPr algn="ctr">
              <a:lnSpc>
                <a:spcPts val="6600"/>
              </a:lnSpc>
            </a:pPr>
            <a:r>
              <a:rPr b="1" sz="6000" i="0" u="none">
                <a:solidFill>
                  <a:srgbClr val="0F172A"/>
                </a:solidFill>
                <a:latin typeface="Outfit"/>
              </a:rPr>
              <a:t>Windows PC Mastery</a:t>
            </a:r>
          </a:p>
        </p:txBody>
      </p:sp>
      <p:sp>
        <p:nvSpPr>
          <p:cNvPr id="4" name="TextBox 3"/>
          <p:cNvSpPr txBox="1"/>
          <p:nvPr/>
        </p:nvSpPr>
        <p:spPr>
          <a:xfrm>
            <a:off x="1809750" y="3451919"/>
            <a:ext cx="8572500" cy="792360"/>
          </a:xfrm>
          <a:prstGeom prst="rect">
            <a:avLst/>
          </a:prstGeom>
          <a:noFill/>
        </p:spPr>
        <p:txBody>
          <a:bodyPr wrap="square" lIns="0" rIns="0" tIns="0" bIns="0" anchor="t">
            <a:spAutoFit/>
          </a:bodyPr>
          <a:lstStyle/>
          <a:p>
            <a:pPr algn="ctr">
              <a:lnSpc>
                <a:spcPts val="3120"/>
              </a:lnSpc>
            </a:pPr>
            <a:r>
              <a:rPr b="0" sz="1950" i="0" u="none">
                <a:solidFill>
                  <a:srgbClr val="475569"/>
                </a:solidFill>
                <a:latin typeface="Inter"/>
              </a:rPr>
              <a:t>Exploring Software Fundamentals, System Management, and Workspace Personalization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5524500" y="2275582"/>
            <a:ext cx="1143000" cy="5715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225516" y="2713732"/>
            <a:ext cx="7740967" cy="838200"/>
          </a:xfrm>
          <a:prstGeom prst="rect">
            <a:avLst/>
          </a:prstGeom>
          <a:noFill/>
        </p:spPr>
        <p:txBody>
          <a:bodyPr wrap="square" lIns="0" rIns="0" tIns="0" bIns="0" anchor="t">
            <a:spAutoFit/>
          </a:bodyPr>
          <a:lstStyle/>
          <a:p>
            <a:pPr algn="ctr"/>
            <a:r>
              <a:rPr b="1" sz="5250" i="0" u="none">
                <a:solidFill>
                  <a:srgbClr val="0F172A"/>
                </a:solidFill>
                <a:latin typeface="Outfit"/>
              </a:rPr>
              <a:t>Software Fundamentals</a:t>
            </a:r>
          </a:p>
        </p:txBody>
      </p:sp>
      <p:sp>
        <p:nvSpPr>
          <p:cNvPr id="4" name="TextBox 3"/>
          <p:cNvSpPr txBox="1"/>
          <p:nvPr/>
        </p:nvSpPr>
        <p:spPr>
          <a:xfrm>
            <a:off x="2286000" y="3790057"/>
            <a:ext cx="7620000" cy="792360"/>
          </a:xfrm>
          <a:prstGeom prst="rect">
            <a:avLst/>
          </a:prstGeom>
          <a:noFill/>
        </p:spPr>
        <p:txBody>
          <a:bodyPr wrap="square" lIns="0" rIns="0" tIns="0" bIns="0" anchor="t">
            <a:spAutoFit/>
          </a:bodyPr>
          <a:lstStyle/>
          <a:p>
            <a:pPr algn="ctr">
              <a:lnSpc>
                <a:spcPts val="3120"/>
              </a:lnSpc>
            </a:pPr>
            <a:r>
              <a:rPr b="0" sz="1950" i="0" u="none">
                <a:solidFill>
                  <a:srgbClr val="475569"/>
                </a:solidFill>
                <a:latin typeface="Inter"/>
              </a:rPr>
              <a:t>Understanding the core components and utilities that drive your computer's functionality.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571500" y="2124075"/>
            <a:ext cx="5238750" cy="3543300"/>
          </a:xfrm>
          <a:prstGeom prst="rect">
            <a:avLst/>
          </a:prstGeom>
        </p:spPr>
      </p:pic>
      <p:pic>
        <p:nvPicPr>
          <p:cNvPr id="3" name="Picture 2" descr="image.png"/>
          <p:cNvPicPr>
            <a:picLocks noChangeAspect="1"/>
          </p:cNvPicPr>
          <p:nvPr/>
        </p:nvPicPr>
        <p:blipFill>
          <a:blip r:embed="rId3"/>
          <a:stretch>
            <a:fillRect/>
          </a:stretch>
        </p:blipFill>
        <p:spPr>
          <a:xfrm>
            <a:off x="6381750" y="2124075"/>
            <a:ext cx="5238750" cy="3543300"/>
          </a:xfrm>
          <a:prstGeom prst="rect">
            <a:avLst/>
          </a:prstGeom>
        </p:spPr>
      </p:pic>
      <p:sp>
        <p:nvSpPr>
          <p:cNvPr id="4" name="TextBox 3"/>
          <p:cNvSpPr txBox="1"/>
          <p:nvPr/>
        </p:nvSpPr>
        <p:spPr>
          <a:xfrm>
            <a:off x="1057275" y="2609850"/>
            <a:ext cx="4480560" cy="361950"/>
          </a:xfrm>
          <a:prstGeom prst="rect">
            <a:avLst/>
          </a:prstGeom>
          <a:noFill/>
        </p:spPr>
        <p:txBody>
          <a:bodyPr wrap="square" lIns="0" rIns="0" tIns="0" bIns="0" anchor="t">
            <a:spAutoFit/>
          </a:bodyPr>
          <a:lstStyle/>
          <a:p>
            <a:pPr algn="l"/>
            <a:r>
              <a:rPr b="0" sz="2250" i="0" u="none">
                <a:solidFill>
                  <a:srgbClr val="2563EB"/>
                </a:solidFill>
                <a:latin typeface="Outfit SemiBold"/>
              </a:rPr>
              <a:t>Application Software</a:t>
            </a:r>
          </a:p>
        </p:txBody>
      </p:sp>
      <p:sp>
        <p:nvSpPr>
          <p:cNvPr id="5" name="TextBox 4"/>
          <p:cNvSpPr txBox="1"/>
          <p:nvPr/>
        </p:nvSpPr>
        <p:spPr>
          <a:xfrm>
            <a:off x="1057275" y="3209925"/>
            <a:ext cx="4267200" cy="1828800"/>
          </a:xfrm>
          <a:prstGeom prst="rect">
            <a:avLst/>
          </a:prstGeom>
          <a:noFill/>
        </p:spPr>
        <p:txBody>
          <a:bodyPr wrap="square" lIns="0" rIns="0" tIns="0" bIns="0" anchor="t">
            <a:spAutoFit/>
          </a:bodyPr>
          <a:lstStyle/>
          <a:p>
            <a:pPr algn="l">
              <a:lnSpc>
                <a:spcPts val="2400"/>
              </a:lnSpc>
            </a:pPr>
            <a:r>
              <a:rPr b="0" sz="1500" i="0" u="none">
                <a:solidFill>
                  <a:srgbClr val="334155"/>
                </a:solidFill>
                <a:latin typeface="Inter"/>
              </a:rPr>
              <a:t>Designed specifically for end-users to perform productive tasks. Examples include web browsers, word processors (like Microsoft Word), media players, and creative suites. This is the software you actively interact with to produce and consume content.</a:t>
            </a:r>
          </a:p>
        </p:txBody>
      </p:sp>
      <p:sp>
        <p:nvSpPr>
          <p:cNvPr id="6" name="TextBox 5"/>
          <p:cNvSpPr txBox="1"/>
          <p:nvPr/>
        </p:nvSpPr>
        <p:spPr>
          <a:xfrm>
            <a:off x="6867525" y="2609850"/>
            <a:ext cx="4480560" cy="361950"/>
          </a:xfrm>
          <a:prstGeom prst="rect">
            <a:avLst/>
          </a:prstGeom>
          <a:noFill/>
        </p:spPr>
        <p:txBody>
          <a:bodyPr wrap="square" lIns="0" rIns="0" tIns="0" bIns="0" anchor="t">
            <a:spAutoFit/>
          </a:bodyPr>
          <a:lstStyle/>
          <a:p>
            <a:pPr algn="l"/>
            <a:r>
              <a:rPr b="0" sz="2250" i="0" u="none">
                <a:solidFill>
                  <a:srgbClr val="2563EB"/>
                </a:solidFill>
                <a:latin typeface="Outfit SemiBold"/>
              </a:rPr>
              <a:t>Utility Software</a:t>
            </a:r>
          </a:p>
        </p:txBody>
      </p:sp>
      <p:sp>
        <p:nvSpPr>
          <p:cNvPr id="7" name="TextBox 6"/>
          <p:cNvSpPr txBox="1"/>
          <p:nvPr/>
        </p:nvSpPr>
        <p:spPr>
          <a:xfrm>
            <a:off x="6867525" y="3209925"/>
            <a:ext cx="4267200" cy="1828800"/>
          </a:xfrm>
          <a:prstGeom prst="rect">
            <a:avLst/>
          </a:prstGeom>
          <a:noFill/>
        </p:spPr>
        <p:txBody>
          <a:bodyPr wrap="square" lIns="0" rIns="0" tIns="0" bIns="0" anchor="t">
            <a:spAutoFit/>
          </a:bodyPr>
          <a:lstStyle/>
          <a:p>
            <a:pPr algn="l">
              <a:lnSpc>
                <a:spcPts val="2400"/>
              </a:lnSpc>
            </a:pPr>
            <a:r>
              <a:rPr b="0" sz="1500" i="0" u="none">
                <a:solidFill>
                  <a:srgbClr val="334155"/>
                </a:solidFill>
                <a:latin typeface="Inter"/>
              </a:rPr>
              <a:t>Designed to help analyze, configure, optimize, or maintain a computer. It operates mostly in the background, supporting the computer's infrastructure. Common examples include antivirus tools, backup software, and disk defragmenters.</a:t>
            </a:r>
          </a:p>
        </p:txBody>
      </p:sp>
      <p:sp>
        <p:nvSpPr>
          <p:cNvPr id="8" name="TextBox 7"/>
          <p:cNvSpPr txBox="1"/>
          <p:nvPr/>
        </p:nvSpPr>
        <p:spPr>
          <a:xfrm>
            <a:off x="571500" y="571500"/>
            <a:ext cx="11601450" cy="552450"/>
          </a:xfrm>
          <a:prstGeom prst="rect">
            <a:avLst/>
          </a:prstGeom>
          <a:noFill/>
        </p:spPr>
        <p:txBody>
          <a:bodyPr wrap="square" lIns="0" rIns="0" tIns="0" bIns="0" anchor="t">
            <a:spAutoFit/>
          </a:bodyPr>
          <a:lstStyle/>
          <a:p>
            <a:pPr algn="l"/>
            <a:r>
              <a:rPr b="1" sz="3450" i="0" u="none">
                <a:solidFill>
                  <a:srgbClr val="0F172A"/>
                </a:solidFill>
                <a:latin typeface="Outfit"/>
              </a:rPr>
              <a:t>Application vs. Utility Software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571500" y="1690687"/>
            <a:ext cx="3429000" cy="4410075"/>
          </a:xfrm>
          <a:prstGeom prst="rect">
            <a:avLst/>
          </a:prstGeom>
        </p:spPr>
      </p:pic>
      <p:pic>
        <p:nvPicPr>
          <p:cNvPr id="3" name="Picture 2" descr="image.png"/>
          <p:cNvPicPr>
            <a:picLocks noChangeAspect="1"/>
          </p:cNvPicPr>
          <p:nvPr/>
        </p:nvPicPr>
        <p:blipFill>
          <a:blip r:embed="rId3"/>
          <a:stretch>
            <a:fillRect/>
          </a:stretch>
        </p:blipFill>
        <p:spPr>
          <a:xfrm>
            <a:off x="4381500" y="1690687"/>
            <a:ext cx="3429000" cy="4410075"/>
          </a:xfrm>
          <a:prstGeom prst="rect">
            <a:avLst/>
          </a:prstGeom>
        </p:spPr>
      </p:pic>
      <p:pic>
        <p:nvPicPr>
          <p:cNvPr id="4" name="Picture 3" descr="image.png"/>
          <p:cNvPicPr>
            <a:picLocks noChangeAspect="1"/>
          </p:cNvPicPr>
          <p:nvPr/>
        </p:nvPicPr>
        <p:blipFill>
          <a:blip r:embed="rId4"/>
          <a:stretch>
            <a:fillRect/>
          </a:stretch>
        </p:blipFill>
        <p:spPr>
          <a:xfrm>
            <a:off x="8191500" y="1690687"/>
            <a:ext cx="3429000" cy="4410075"/>
          </a:xfrm>
          <a:prstGeom prst="rect">
            <a:avLst/>
          </a:prstGeom>
        </p:spPr>
      </p:pic>
      <p:pic>
        <p:nvPicPr>
          <p:cNvPr id="5" name="Picture 4" descr="image.png"/>
          <p:cNvPicPr>
            <a:picLocks noChangeAspect="1"/>
          </p:cNvPicPr>
          <p:nvPr/>
        </p:nvPicPr>
        <p:blipFill>
          <a:blip r:embed="rId5"/>
          <a:stretch>
            <a:fillRect/>
          </a:stretch>
        </p:blipFill>
        <p:spPr>
          <a:xfrm>
            <a:off x="914400" y="2081212"/>
            <a:ext cx="609600" cy="609600"/>
          </a:xfrm>
          <a:prstGeom prst="rect">
            <a:avLst/>
          </a:prstGeom>
        </p:spPr>
      </p:pic>
      <p:sp>
        <p:nvSpPr>
          <p:cNvPr id="6" name="TextBox 5"/>
          <p:cNvSpPr txBox="1"/>
          <p:nvPr/>
        </p:nvSpPr>
        <p:spPr>
          <a:xfrm>
            <a:off x="914400" y="2928937"/>
            <a:ext cx="1110138" cy="361950"/>
          </a:xfrm>
          <a:prstGeom prst="rect">
            <a:avLst/>
          </a:prstGeom>
          <a:noFill/>
        </p:spPr>
        <p:txBody>
          <a:bodyPr wrap="square" lIns="0" rIns="0" tIns="0" bIns="0" anchor="t">
            <a:spAutoFit/>
          </a:bodyPr>
          <a:lstStyle/>
          <a:p>
            <a:pPr algn="l"/>
            <a:r>
              <a:rPr b="0" sz="2250" i="0" u="none">
                <a:solidFill>
                  <a:srgbClr val="0F172A"/>
                </a:solidFill>
                <a:latin typeface="Outfit SemiBold"/>
              </a:rPr>
              <a:t>Security</a:t>
            </a:r>
          </a:p>
        </p:txBody>
      </p:sp>
      <p:sp>
        <p:nvSpPr>
          <p:cNvPr id="7" name="TextBox 6"/>
          <p:cNvSpPr txBox="1"/>
          <p:nvPr/>
        </p:nvSpPr>
        <p:spPr>
          <a:xfrm>
            <a:off x="914400" y="3433762"/>
            <a:ext cx="2743200" cy="1828800"/>
          </a:xfrm>
          <a:prstGeom prst="rect">
            <a:avLst/>
          </a:prstGeom>
          <a:noFill/>
        </p:spPr>
        <p:txBody>
          <a:bodyPr wrap="square" lIns="0" rIns="0" tIns="0" bIns="0" anchor="t">
            <a:spAutoFit/>
          </a:bodyPr>
          <a:lstStyle/>
          <a:p>
            <a:pPr algn="l">
              <a:lnSpc>
                <a:spcPts val="2400"/>
              </a:lnSpc>
            </a:pPr>
            <a:r>
              <a:rPr b="0" sz="1500" i="0" u="none">
                <a:solidFill>
                  <a:srgbClr val="334155"/>
                </a:solidFill>
                <a:latin typeface="Inter"/>
              </a:rPr>
              <a:t>Protects the system from malware, viruses, and unauthorized access. Firewalls, antivirus programs, and encryption tools are critical for data safety.</a:t>
            </a:r>
          </a:p>
        </p:txBody>
      </p:sp>
      <p:pic>
        <p:nvPicPr>
          <p:cNvPr id="8" name="Picture 7" descr="image.png"/>
          <p:cNvPicPr>
            <a:picLocks noChangeAspect="1"/>
          </p:cNvPicPr>
          <p:nvPr/>
        </p:nvPicPr>
        <p:blipFill>
          <a:blip r:embed="rId6"/>
          <a:stretch>
            <a:fillRect/>
          </a:stretch>
        </p:blipFill>
        <p:spPr>
          <a:xfrm>
            <a:off x="4724400" y="2081212"/>
            <a:ext cx="609600" cy="609600"/>
          </a:xfrm>
          <a:prstGeom prst="rect">
            <a:avLst/>
          </a:prstGeom>
        </p:spPr>
      </p:pic>
      <p:sp>
        <p:nvSpPr>
          <p:cNvPr id="9" name="TextBox 8"/>
          <p:cNvSpPr txBox="1"/>
          <p:nvPr/>
        </p:nvSpPr>
        <p:spPr>
          <a:xfrm>
            <a:off x="4724400" y="2928937"/>
            <a:ext cx="1790223" cy="361950"/>
          </a:xfrm>
          <a:prstGeom prst="rect">
            <a:avLst/>
          </a:prstGeom>
          <a:noFill/>
        </p:spPr>
        <p:txBody>
          <a:bodyPr wrap="square" lIns="0" rIns="0" tIns="0" bIns="0" anchor="t">
            <a:spAutoFit/>
          </a:bodyPr>
          <a:lstStyle/>
          <a:p>
            <a:pPr algn="l"/>
            <a:r>
              <a:rPr b="0" sz="2250" i="0" u="none">
                <a:solidFill>
                  <a:srgbClr val="0F172A"/>
                </a:solidFill>
                <a:latin typeface="Outfit SemiBold"/>
              </a:rPr>
              <a:t>Optimization</a:t>
            </a:r>
          </a:p>
        </p:txBody>
      </p:sp>
      <p:sp>
        <p:nvSpPr>
          <p:cNvPr id="10" name="TextBox 9"/>
          <p:cNvSpPr txBox="1"/>
          <p:nvPr/>
        </p:nvSpPr>
        <p:spPr>
          <a:xfrm>
            <a:off x="4724400" y="3433762"/>
            <a:ext cx="2743200" cy="2133600"/>
          </a:xfrm>
          <a:prstGeom prst="rect">
            <a:avLst/>
          </a:prstGeom>
          <a:noFill/>
        </p:spPr>
        <p:txBody>
          <a:bodyPr wrap="square" lIns="0" rIns="0" tIns="0" bIns="0" anchor="t">
            <a:spAutoFit/>
          </a:bodyPr>
          <a:lstStyle/>
          <a:p>
            <a:pPr algn="l">
              <a:lnSpc>
                <a:spcPts val="2400"/>
              </a:lnSpc>
            </a:pPr>
            <a:r>
              <a:rPr b="0" sz="1500" i="0" u="none">
                <a:solidFill>
                  <a:srgbClr val="334155"/>
                </a:solidFill>
                <a:latin typeface="Inter"/>
              </a:rPr>
              <a:t>Improves system performance by organizing data blocks, cleaning temporary application files, and managing startup programs for faster boot times.</a:t>
            </a:r>
          </a:p>
        </p:txBody>
      </p:sp>
      <p:pic>
        <p:nvPicPr>
          <p:cNvPr id="11" name="Picture 10" descr="image.png"/>
          <p:cNvPicPr>
            <a:picLocks noChangeAspect="1"/>
          </p:cNvPicPr>
          <p:nvPr/>
        </p:nvPicPr>
        <p:blipFill>
          <a:blip r:embed="rId7"/>
          <a:stretch>
            <a:fillRect/>
          </a:stretch>
        </p:blipFill>
        <p:spPr>
          <a:xfrm>
            <a:off x="8534400" y="2081212"/>
            <a:ext cx="609600" cy="609600"/>
          </a:xfrm>
          <a:prstGeom prst="rect">
            <a:avLst/>
          </a:prstGeom>
        </p:spPr>
      </p:pic>
      <p:sp>
        <p:nvSpPr>
          <p:cNvPr id="12" name="TextBox 11"/>
          <p:cNvSpPr txBox="1"/>
          <p:nvPr/>
        </p:nvSpPr>
        <p:spPr>
          <a:xfrm>
            <a:off x="8534400" y="2928937"/>
            <a:ext cx="1790223" cy="361950"/>
          </a:xfrm>
          <a:prstGeom prst="rect">
            <a:avLst/>
          </a:prstGeom>
          <a:noFill/>
        </p:spPr>
        <p:txBody>
          <a:bodyPr wrap="square" lIns="0" rIns="0" tIns="0" bIns="0" anchor="t">
            <a:spAutoFit/>
          </a:bodyPr>
          <a:lstStyle/>
          <a:p>
            <a:pPr algn="l"/>
            <a:r>
              <a:rPr b="0" sz="2250" i="0" u="none">
                <a:solidFill>
                  <a:srgbClr val="0F172A"/>
                </a:solidFill>
                <a:latin typeface="Outfit SemiBold"/>
              </a:rPr>
              <a:t>Maintenance</a:t>
            </a:r>
          </a:p>
        </p:txBody>
      </p:sp>
      <p:sp>
        <p:nvSpPr>
          <p:cNvPr id="13" name="TextBox 12"/>
          <p:cNvSpPr txBox="1"/>
          <p:nvPr/>
        </p:nvSpPr>
        <p:spPr>
          <a:xfrm>
            <a:off x="8534400" y="3433762"/>
            <a:ext cx="2743200" cy="1524000"/>
          </a:xfrm>
          <a:prstGeom prst="rect">
            <a:avLst/>
          </a:prstGeom>
          <a:noFill/>
        </p:spPr>
        <p:txBody>
          <a:bodyPr wrap="square" lIns="0" rIns="0" tIns="0" bIns="0" anchor="t">
            <a:spAutoFit/>
          </a:bodyPr>
          <a:lstStyle/>
          <a:p>
            <a:pPr algn="l">
              <a:lnSpc>
                <a:spcPts val="2400"/>
              </a:lnSpc>
            </a:pPr>
            <a:r>
              <a:rPr b="0" sz="1500" i="0" u="none">
                <a:solidFill>
                  <a:srgbClr val="334155"/>
                </a:solidFill>
                <a:latin typeface="Inter"/>
              </a:rPr>
              <a:t>Includes built-in diagnostic tools for identifying hardware issues, managing connected devices, and ensuring overall operating system stability.</a:t>
            </a:r>
          </a:p>
        </p:txBody>
      </p:sp>
      <p:pic>
        <p:nvPicPr>
          <p:cNvPr id="14" name="Picture 13" descr="image.png"/>
          <p:cNvPicPr>
            <a:picLocks noChangeAspect="1"/>
          </p:cNvPicPr>
          <p:nvPr/>
        </p:nvPicPr>
        <p:blipFill>
          <a:blip r:embed="rId8"/>
          <a:stretch>
            <a:fillRect/>
          </a:stretch>
        </p:blipFill>
        <p:spPr>
          <a:xfrm>
            <a:off x="1066800" y="2233612"/>
            <a:ext cx="304800" cy="304800"/>
          </a:xfrm>
          <a:prstGeom prst="rect">
            <a:avLst/>
          </a:prstGeom>
        </p:spPr>
      </p:pic>
      <p:pic>
        <p:nvPicPr>
          <p:cNvPr id="15" name="Picture 14" descr="image.png"/>
          <p:cNvPicPr>
            <a:picLocks noChangeAspect="1"/>
          </p:cNvPicPr>
          <p:nvPr/>
        </p:nvPicPr>
        <p:blipFill>
          <a:blip r:embed="rId9"/>
          <a:stretch>
            <a:fillRect/>
          </a:stretch>
        </p:blipFill>
        <p:spPr>
          <a:xfrm>
            <a:off x="4876800" y="2233612"/>
            <a:ext cx="304800" cy="304800"/>
          </a:xfrm>
          <a:prstGeom prst="rect">
            <a:avLst/>
          </a:prstGeom>
        </p:spPr>
      </p:pic>
      <p:pic>
        <p:nvPicPr>
          <p:cNvPr id="16" name="Picture 15" descr="image.png"/>
          <p:cNvPicPr>
            <a:picLocks noChangeAspect="1"/>
          </p:cNvPicPr>
          <p:nvPr/>
        </p:nvPicPr>
        <p:blipFill>
          <a:blip r:embed="rId10"/>
          <a:stretch>
            <a:fillRect/>
          </a:stretch>
        </p:blipFill>
        <p:spPr>
          <a:xfrm>
            <a:off x="8686800" y="2233612"/>
            <a:ext cx="304800" cy="304800"/>
          </a:xfrm>
          <a:prstGeom prst="rect">
            <a:avLst/>
          </a:prstGeom>
        </p:spPr>
      </p:pic>
      <p:sp>
        <p:nvSpPr>
          <p:cNvPr id="17" name="TextBox 16"/>
          <p:cNvSpPr txBox="1"/>
          <p:nvPr/>
        </p:nvSpPr>
        <p:spPr>
          <a:xfrm>
            <a:off x="571500" y="571500"/>
            <a:ext cx="11601450" cy="552450"/>
          </a:xfrm>
          <a:prstGeom prst="rect">
            <a:avLst/>
          </a:prstGeom>
          <a:noFill/>
        </p:spPr>
        <p:txBody>
          <a:bodyPr wrap="square" lIns="0" rIns="0" tIns="0" bIns="0" anchor="t">
            <a:spAutoFit/>
          </a:bodyPr>
          <a:lstStyle/>
          <a:p>
            <a:pPr algn="l"/>
            <a:r>
              <a:rPr b="1" sz="3450" i="0" u="none">
                <a:solidFill>
                  <a:srgbClr val="0F172A"/>
                </a:solidFill>
                <a:latin typeface="Outfit"/>
              </a:rPr>
              <a:t>Key Utility Categories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5524500" y="2275582"/>
            <a:ext cx="1143000" cy="5715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70384" y="2713732"/>
            <a:ext cx="9851231" cy="838200"/>
          </a:xfrm>
          <a:prstGeom prst="rect">
            <a:avLst/>
          </a:prstGeom>
          <a:noFill/>
        </p:spPr>
        <p:txBody>
          <a:bodyPr wrap="square" lIns="0" rIns="0" tIns="0" bIns="0" anchor="t">
            <a:spAutoFit/>
          </a:bodyPr>
          <a:lstStyle/>
          <a:p>
            <a:pPr algn="ctr"/>
            <a:r>
              <a:rPr b="1" sz="5250" i="0" u="none">
                <a:solidFill>
                  <a:srgbClr val="0F172A"/>
                </a:solidFill>
                <a:latin typeface="Outfit"/>
              </a:rPr>
              <a:t>Windows System Management</a:t>
            </a:r>
          </a:p>
        </p:txBody>
      </p:sp>
      <p:sp>
        <p:nvSpPr>
          <p:cNvPr id="4" name="TextBox 3"/>
          <p:cNvSpPr txBox="1"/>
          <p:nvPr/>
        </p:nvSpPr>
        <p:spPr>
          <a:xfrm>
            <a:off x="2286000" y="3790057"/>
            <a:ext cx="7620000" cy="792360"/>
          </a:xfrm>
          <a:prstGeom prst="rect">
            <a:avLst/>
          </a:prstGeom>
          <a:noFill/>
        </p:spPr>
        <p:txBody>
          <a:bodyPr wrap="square" lIns="0" rIns="0" tIns="0" bIns="0" anchor="t">
            <a:spAutoFit/>
          </a:bodyPr>
          <a:lstStyle/>
          <a:p>
            <a:pPr algn="ctr">
              <a:lnSpc>
                <a:spcPts val="3120"/>
              </a:lnSpc>
            </a:pPr>
            <a:r>
              <a:rPr b="0" sz="1950" i="0" u="none">
                <a:solidFill>
                  <a:srgbClr val="475569"/>
                </a:solidFill>
                <a:latin typeface="Inter"/>
              </a:rPr>
              <a:t>Utilizing built-in administration tools to keep your operating system secure and running smoothly.</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6381750" y="1590675"/>
            <a:ext cx="5238750" cy="3810000"/>
          </a:xfrm>
          <a:prstGeom prst="rect">
            <a:avLst/>
          </a:prstGeom>
        </p:spPr>
      </p:pic>
      <p:sp>
        <p:nvSpPr>
          <p:cNvPr id="3" name="TextBox 2"/>
          <p:cNvSpPr txBox="1"/>
          <p:nvPr/>
        </p:nvSpPr>
        <p:spPr>
          <a:xfrm>
            <a:off x="857250" y="1590675"/>
            <a:ext cx="4953000" cy="914400"/>
          </a:xfrm>
          <a:prstGeom prst="rect">
            <a:avLst/>
          </a:prstGeom>
          <a:noFill/>
        </p:spPr>
        <p:txBody>
          <a:bodyPr wrap="square" lIns="0" rIns="0" tIns="0" bIns="0" anchor="t">
            <a:spAutoFit/>
          </a:bodyPr>
          <a:lstStyle/>
          <a:p>
            <a:pPr algn="l">
              <a:lnSpc>
                <a:spcPts val="2400"/>
              </a:lnSpc>
            </a:pPr>
            <a:r>
              <a:rPr b="1" sz="1500" i="0" u="none">
                <a:solidFill>
                  <a:srgbClr val="334155"/>
                </a:solidFill>
                <a:latin typeface="Inter"/>
              </a:rPr>
              <a:t>Device Manager:</a:t>
            </a:r>
            <a:r>
              <a:rPr b="0" sz="1500" i="0" u="none">
                <a:solidFill>
                  <a:srgbClr val="334155"/>
                </a:solidFill>
                <a:latin typeface="Inter"/>
              </a:rPr>
              <a:t> A critical Windows applet that allows you to view, control, and configure the hardware currently attached to the computer.</a:t>
            </a:r>
          </a:p>
        </p:txBody>
      </p:sp>
      <p:sp>
        <p:nvSpPr>
          <p:cNvPr id="4" name="TextBox 3"/>
          <p:cNvSpPr txBox="1"/>
          <p:nvPr/>
        </p:nvSpPr>
        <p:spPr>
          <a:xfrm>
            <a:off x="857250" y="2743200"/>
            <a:ext cx="4953000" cy="914400"/>
          </a:xfrm>
          <a:prstGeom prst="rect">
            <a:avLst/>
          </a:prstGeom>
          <a:noFill/>
        </p:spPr>
        <p:txBody>
          <a:bodyPr wrap="square" lIns="0" rIns="0" tIns="0" bIns="0" anchor="t">
            <a:spAutoFit/>
          </a:bodyPr>
          <a:lstStyle/>
          <a:p>
            <a:pPr algn="l">
              <a:lnSpc>
                <a:spcPts val="2400"/>
              </a:lnSpc>
            </a:pPr>
            <a:r>
              <a:rPr b="1" sz="1500" i="0" u="none">
                <a:solidFill>
                  <a:srgbClr val="334155"/>
                </a:solidFill>
                <a:latin typeface="Inter"/>
              </a:rPr>
              <a:t>Driver Updates:</a:t>
            </a:r>
            <a:r>
              <a:rPr b="0" sz="1500" i="0" u="none">
                <a:solidFill>
                  <a:srgbClr val="334155"/>
                </a:solidFill>
                <a:latin typeface="Inter"/>
              </a:rPr>
              <a:t> Ensure your graphics card, network adapters, and external peripherals have the latest manufacturer software to function properly.</a:t>
            </a:r>
          </a:p>
        </p:txBody>
      </p:sp>
      <p:sp>
        <p:nvSpPr>
          <p:cNvPr id="5" name="TextBox 4"/>
          <p:cNvSpPr txBox="1"/>
          <p:nvPr/>
        </p:nvSpPr>
        <p:spPr>
          <a:xfrm>
            <a:off x="857250" y="3895725"/>
            <a:ext cx="4953000" cy="914400"/>
          </a:xfrm>
          <a:prstGeom prst="rect">
            <a:avLst/>
          </a:prstGeom>
          <a:noFill/>
        </p:spPr>
        <p:txBody>
          <a:bodyPr wrap="square" lIns="0" rIns="0" tIns="0" bIns="0" anchor="t">
            <a:spAutoFit/>
          </a:bodyPr>
          <a:lstStyle/>
          <a:p>
            <a:pPr algn="l">
              <a:lnSpc>
                <a:spcPts val="2400"/>
              </a:lnSpc>
            </a:pPr>
            <a:r>
              <a:rPr b="1" sz="1500" i="0" u="none">
                <a:solidFill>
                  <a:srgbClr val="334155"/>
                </a:solidFill>
                <a:latin typeface="Inter"/>
              </a:rPr>
              <a:t>Troubleshooting:</a:t>
            </a:r>
            <a:r>
              <a:rPr b="0" sz="1500" i="0" u="none">
                <a:solidFill>
                  <a:srgbClr val="334155"/>
                </a:solidFill>
                <a:latin typeface="Inter"/>
              </a:rPr>
              <a:t> Quickly identify hardware conflicts, missing drivers, or physical devices that are failing to initialize.</a:t>
            </a:r>
          </a:p>
        </p:txBody>
      </p:sp>
      <p:sp>
        <p:nvSpPr>
          <p:cNvPr id="6" name="TextBox 5"/>
          <p:cNvSpPr txBox="1"/>
          <p:nvPr/>
        </p:nvSpPr>
        <p:spPr>
          <a:xfrm>
            <a:off x="857250" y="5048250"/>
            <a:ext cx="4953000" cy="914400"/>
          </a:xfrm>
          <a:prstGeom prst="rect">
            <a:avLst/>
          </a:prstGeom>
          <a:noFill/>
        </p:spPr>
        <p:txBody>
          <a:bodyPr wrap="square" lIns="0" rIns="0" tIns="0" bIns="0" anchor="t">
            <a:spAutoFit/>
          </a:bodyPr>
          <a:lstStyle/>
          <a:p>
            <a:pPr algn="l">
              <a:lnSpc>
                <a:spcPts val="2400"/>
              </a:lnSpc>
            </a:pPr>
            <a:r>
              <a:rPr b="1" sz="1500" i="0" u="none">
                <a:solidFill>
                  <a:srgbClr val="334155"/>
                </a:solidFill>
                <a:latin typeface="Inter"/>
              </a:rPr>
              <a:t>Enable/Disable:</a:t>
            </a:r>
            <a:r>
              <a:rPr b="0" sz="1500" i="0" u="none">
                <a:solidFill>
                  <a:srgbClr val="334155"/>
                </a:solidFill>
                <a:latin typeface="Inter"/>
              </a:rPr>
              <a:t> Temporarily turn off problematic hardware components without needing to physically disconnect them from the motherboard.</a:t>
            </a:r>
          </a:p>
        </p:txBody>
      </p:sp>
      <p:pic>
        <p:nvPicPr>
          <p:cNvPr id="7" name="Picture 6" descr="image.png"/>
          <p:cNvPicPr>
            <a:picLocks noChangeAspect="1"/>
          </p:cNvPicPr>
          <p:nvPr/>
        </p:nvPicPr>
        <p:blipFill>
          <a:blip r:embed="rId3"/>
          <a:stretch>
            <a:fillRect/>
          </a:stretch>
        </p:blipFill>
        <p:spPr>
          <a:xfrm>
            <a:off x="6381750" y="1590675"/>
            <a:ext cx="5238750" cy="3810000"/>
          </a:xfrm>
          <a:prstGeom prst="rect">
            <a:avLst/>
          </a:prstGeom>
        </p:spPr>
      </p:pic>
      <p:sp>
        <p:nvSpPr>
          <p:cNvPr id="8" name="TextBox 7"/>
          <p:cNvSpPr txBox="1"/>
          <p:nvPr/>
        </p:nvSpPr>
        <p:spPr>
          <a:xfrm>
            <a:off x="571500" y="1543050"/>
            <a:ext cx="152400" cy="428625"/>
          </a:xfrm>
          <a:prstGeom prst="rect">
            <a:avLst/>
          </a:prstGeom>
          <a:noFill/>
        </p:spPr>
        <p:txBody>
          <a:bodyPr wrap="square" lIns="0" rIns="0" tIns="0" bIns="0" anchor="t">
            <a:spAutoFit/>
          </a:bodyPr>
          <a:lstStyle/>
          <a:p>
            <a:pPr algn="l">
              <a:lnSpc>
                <a:spcPts val="3359"/>
              </a:lnSpc>
            </a:pPr>
            <a:r>
              <a:rPr b="0" sz="2100" i="0" u="none">
                <a:solidFill>
                  <a:srgbClr val="2563EB"/>
                </a:solidFill>
                <a:latin typeface="Inter"/>
              </a:rPr>
              <a:t>•</a:t>
            </a:r>
          </a:p>
        </p:txBody>
      </p:sp>
      <p:sp>
        <p:nvSpPr>
          <p:cNvPr id="9" name="TextBox 8"/>
          <p:cNvSpPr txBox="1"/>
          <p:nvPr/>
        </p:nvSpPr>
        <p:spPr>
          <a:xfrm>
            <a:off x="571500" y="2695575"/>
            <a:ext cx="152400" cy="428625"/>
          </a:xfrm>
          <a:prstGeom prst="rect">
            <a:avLst/>
          </a:prstGeom>
          <a:noFill/>
        </p:spPr>
        <p:txBody>
          <a:bodyPr wrap="square" lIns="0" rIns="0" tIns="0" bIns="0" anchor="t">
            <a:spAutoFit/>
          </a:bodyPr>
          <a:lstStyle/>
          <a:p>
            <a:pPr algn="l">
              <a:lnSpc>
                <a:spcPts val="3359"/>
              </a:lnSpc>
            </a:pPr>
            <a:r>
              <a:rPr b="0" sz="2100" i="0" u="none">
                <a:solidFill>
                  <a:srgbClr val="2563EB"/>
                </a:solidFill>
                <a:latin typeface="Inter"/>
              </a:rPr>
              <a:t>•</a:t>
            </a:r>
          </a:p>
        </p:txBody>
      </p:sp>
      <p:sp>
        <p:nvSpPr>
          <p:cNvPr id="10" name="TextBox 9"/>
          <p:cNvSpPr txBox="1"/>
          <p:nvPr/>
        </p:nvSpPr>
        <p:spPr>
          <a:xfrm>
            <a:off x="571500" y="3848100"/>
            <a:ext cx="152400" cy="428625"/>
          </a:xfrm>
          <a:prstGeom prst="rect">
            <a:avLst/>
          </a:prstGeom>
          <a:noFill/>
        </p:spPr>
        <p:txBody>
          <a:bodyPr wrap="square" lIns="0" rIns="0" tIns="0" bIns="0" anchor="t">
            <a:spAutoFit/>
          </a:bodyPr>
          <a:lstStyle/>
          <a:p>
            <a:pPr algn="l">
              <a:lnSpc>
                <a:spcPts val="3359"/>
              </a:lnSpc>
            </a:pPr>
            <a:r>
              <a:rPr b="0" sz="2100" i="0" u="none">
                <a:solidFill>
                  <a:srgbClr val="2563EB"/>
                </a:solidFill>
                <a:latin typeface="Inter"/>
              </a:rPr>
              <a:t>•</a:t>
            </a:r>
          </a:p>
        </p:txBody>
      </p:sp>
      <p:sp>
        <p:nvSpPr>
          <p:cNvPr id="11" name="TextBox 10"/>
          <p:cNvSpPr txBox="1"/>
          <p:nvPr/>
        </p:nvSpPr>
        <p:spPr>
          <a:xfrm>
            <a:off x="571500" y="5000625"/>
            <a:ext cx="152400" cy="428625"/>
          </a:xfrm>
          <a:prstGeom prst="rect">
            <a:avLst/>
          </a:prstGeom>
          <a:noFill/>
        </p:spPr>
        <p:txBody>
          <a:bodyPr wrap="square" lIns="0" rIns="0" tIns="0" bIns="0" anchor="t">
            <a:spAutoFit/>
          </a:bodyPr>
          <a:lstStyle/>
          <a:p>
            <a:pPr algn="l">
              <a:lnSpc>
                <a:spcPts val="3359"/>
              </a:lnSpc>
            </a:pPr>
            <a:r>
              <a:rPr b="0" sz="2100" i="0" u="none">
                <a:solidFill>
                  <a:srgbClr val="2563EB"/>
                </a:solidFill>
                <a:latin typeface="Inter"/>
              </a:rPr>
              <a:t>•</a:t>
            </a:r>
          </a:p>
        </p:txBody>
      </p:sp>
      <p:sp>
        <p:nvSpPr>
          <p:cNvPr id="12" name="TextBox 11"/>
          <p:cNvSpPr txBox="1"/>
          <p:nvPr/>
        </p:nvSpPr>
        <p:spPr>
          <a:xfrm>
            <a:off x="571500" y="571500"/>
            <a:ext cx="11601450" cy="552450"/>
          </a:xfrm>
          <a:prstGeom prst="rect">
            <a:avLst/>
          </a:prstGeom>
          <a:noFill/>
        </p:spPr>
        <p:txBody>
          <a:bodyPr wrap="square" lIns="0" rIns="0" tIns="0" bIns="0" anchor="t">
            <a:spAutoFit/>
          </a:bodyPr>
          <a:lstStyle/>
          <a:p>
            <a:pPr algn="l"/>
            <a:r>
              <a:rPr b="1" sz="3450" i="0" u="none">
                <a:solidFill>
                  <a:srgbClr val="0F172A"/>
                </a:solidFill>
                <a:latin typeface="Outfit"/>
              </a:rPr>
              <a:t>Device Management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571500" y="571500"/>
            <a:ext cx="5500687" cy="552450"/>
          </a:xfrm>
          <a:prstGeom prst="rect">
            <a:avLst/>
          </a:prstGeom>
          <a:noFill/>
        </p:spPr>
        <p:txBody>
          <a:bodyPr wrap="square" lIns="0" rIns="0" tIns="0" bIns="0" anchor="t">
            <a:spAutoFit/>
          </a:bodyPr>
          <a:lstStyle/>
          <a:p>
            <a:pPr algn="l"/>
            <a:r>
              <a:rPr b="1" sz="3450" i="0" u="none">
                <a:solidFill>
                  <a:srgbClr val="0F172A"/>
                </a:solidFill>
                <a:latin typeface="Outfit"/>
              </a:rPr>
              <a:t>Disk Optimization</a:t>
            </a:r>
          </a:p>
        </p:txBody>
      </p:sp>
      <p:pic>
        <p:nvPicPr>
          <p:cNvPr id="3" name="Picture 2" descr="image.png"/>
          <p:cNvPicPr>
            <a:picLocks noChangeAspect="1"/>
          </p:cNvPicPr>
          <p:nvPr/>
        </p:nvPicPr>
        <p:blipFill>
          <a:blip r:embed="rId2"/>
          <a:stretch>
            <a:fillRect/>
          </a:stretch>
        </p:blipFill>
        <p:spPr>
          <a:xfrm>
            <a:off x="6381750" y="0"/>
            <a:ext cx="5810250" cy="6858000"/>
          </a:xfrm>
          <a:prstGeom prst="rect">
            <a:avLst/>
          </a:prstGeom>
        </p:spPr>
      </p:pic>
      <p:sp>
        <p:nvSpPr>
          <p:cNvPr id="4" name="TextBox 3"/>
          <p:cNvSpPr txBox="1"/>
          <p:nvPr/>
        </p:nvSpPr>
        <p:spPr>
          <a:xfrm>
            <a:off x="571500" y="1971675"/>
            <a:ext cx="5500687" cy="361950"/>
          </a:xfrm>
          <a:prstGeom prst="rect">
            <a:avLst/>
          </a:prstGeom>
          <a:noFill/>
        </p:spPr>
        <p:txBody>
          <a:bodyPr wrap="square" lIns="0" rIns="0" tIns="0" bIns="0" anchor="t">
            <a:spAutoFit/>
          </a:bodyPr>
          <a:lstStyle/>
          <a:p>
            <a:pPr algn="l"/>
            <a:r>
              <a:rPr b="0" sz="2250" i="0" u="none">
                <a:solidFill>
                  <a:srgbClr val="2563EB"/>
                </a:solidFill>
                <a:latin typeface="Outfit SemiBold"/>
              </a:rPr>
              <a:t>Defragment &amp; Optimize Drives</a:t>
            </a:r>
          </a:p>
        </p:txBody>
      </p:sp>
      <p:sp>
        <p:nvSpPr>
          <p:cNvPr id="5" name="TextBox 4"/>
          <p:cNvSpPr txBox="1"/>
          <p:nvPr/>
        </p:nvSpPr>
        <p:spPr>
          <a:xfrm>
            <a:off x="571500" y="2524125"/>
            <a:ext cx="5238750" cy="1295400"/>
          </a:xfrm>
          <a:prstGeom prst="rect">
            <a:avLst/>
          </a:prstGeom>
          <a:noFill/>
        </p:spPr>
        <p:txBody>
          <a:bodyPr wrap="square" lIns="0" rIns="0" tIns="0" bIns="0" anchor="t">
            <a:spAutoFit/>
          </a:bodyPr>
          <a:lstStyle/>
          <a:p>
            <a:pPr algn="l">
              <a:lnSpc>
                <a:spcPts val="2550"/>
              </a:lnSpc>
            </a:pPr>
            <a:r>
              <a:rPr b="0" sz="1500" i="0" u="none">
                <a:solidFill>
                  <a:srgbClr val="334155"/>
                </a:solidFill>
                <a:latin typeface="Inter"/>
              </a:rPr>
              <a:t>Over time, files saved on traditional hard disk drives (HDDs) become fragmented, meaning pieces of a single file are scattered across the disk. This drastically slows down read and write speeds.</a:t>
            </a:r>
          </a:p>
        </p:txBody>
      </p:sp>
      <p:sp>
        <p:nvSpPr>
          <p:cNvPr id="6" name="TextBox 5"/>
          <p:cNvSpPr txBox="1"/>
          <p:nvPr/>
        </p:nvSpPr>
        <p:spPr>
          <a:xfrm>
            <a:off x="571500" y="4010025"/>
            <a:ext cx="5238750" cy="1619250"/>
          </a:xfrm>
          <a:prstGeom prst="rect">
            <a:avLst/>
          </a:prstGeom>
          <a:noFill/>
        </p:spPr>
        <p:txBody>
          <a:bodyPr wrap="square" lIns="0" rIns="0" tIns="0" bIns="0" anchor="t">
            <a:spAutoFit/>
          </a:bodyPr>
          <a:lstStyle/>
          <a:p>
            <a:pPr algn="l">
              <a:lnSpc>
                <a:spcPts val="2550"/>
              </a:lnSpc>
            </a:pPr>
            <a:r>
              <a:rPr b="0" sz="1500" i="0" u="none">
                <a:solidFill>
                  <a:srgbClr val="334155"/>
                </a:solidFill>
                <a:latin typeface="Inter"/>
              </a:rPr>
              <a:t>The Windows Defragmentation tool physically reorganizes these scattered data blocks into contiguous spaces. For modern Solid State Drives (SSDs), Windows instead uses a specialized optimization process called TRIM to maintain peak data transfer speeds.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ounded Rectangle 1"/>
          <p:cNvSpPr/>
          <p:nvPr/>
        </p:nvSpPr>
        <p:spPr>
          <a:xfrm>
            <a:off x="1333500" y="539353"/>
            <a:ext cx="9525000" cy="1487685"/>
          </a:xfrm>
          <a:prstGeom prst="roundRect">
            <a:avLst>
              <a:gd name="adj" fmla="val 768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2095500" y="777478"/>
            <a:ext cx="8477250" cy="1011435"/>
          </a:xfrm>
          <a:prstGeom prst="rect">
            <a:avLst/>
          </a:prstGeom>
          <a:noFill/>
        </p:spPr>
        <p:txBody>
          <a:bodyPr wrap="square" lIns="0" rIns="0" tIns="0" bIns="0" anchor="t">
            <a:spAutoFit/>
          </a:bodyPr>
          <a:lstStyle/>
          <a:p>
            <a:pPr algn="l">
              <a:lnSpc>
                <a:spcPts val="2400"/>
              </a:lnSpc>
            </a:pPr>
            <a:r>
              <a:rPr b="0" sz="1500" i="0" u="none">
                <a:solidFill>
                  <a:srgbClr val="0F172A"/>
                </a:solidFill>
                <a:latin typeface="Inter SemiBold"/>
              </a:rPr>
              <a:t>Real-time Virus Protection</a:t>
            </a:r>
            <a:r>
              <a:rPr b="0" sz="1500" i="0" u="none">
                <a:solidFill>
                  <a:srgbClr val="334155"/>
                </a:solidFill>
                <a:latin typeface="Inter"/>
              </a:rPr>
              <a:t> Continuously scans for malware, ransomware, and emerging security threats in the background without causing heavy system resource usage.</a:t>
            </a:r>
          </a:p>
        </p:txBody>
      </p:sp>
      <p:sp>
        <p:nvSpPr>
          <p:cNvPr id="4" name="Rounded Rectangle 3"/>
          <p:cNvSpPr/>
          <p:nvPr/>
        </p:nvSpPr>
        <p:spPr>
          <a:xfrm>
            <a:off x="1333500" y="2217539"/>
            <a:ext cx="9525000" cy="1487685"/>
          </a:xfrm>
          <a:prstGeom prst="roundRect">
            <a:avLst>
              <a:gd name="adj" fmla="val 768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095500" y="2455664"/>
            <a:ext cx="8477250" cy="1011435"/>
          </a:xfrm>
          <a:prstGeom prst="rect">
            <a:avLst/>
          </a:prstGeom>
          <a:noFill/>
        </p:spPr>
        <p:txBody>
          <a:bodyPr wrap="square" lIns="0" rIns="0" tIns="0" bIns="0" anchor="t">
            <a:spAutoFit/>
          </a:bodyPr>
          <a:lstStyle/>
          <a:p>
            <a:pPr algn="l">
              <a:lnSpc>
                <a:spcPts val="2400"/>
              </a:lnSpc>
            </a:pPr>
            <a:r>
              <a:rPr b="0" sz="1500" i="0" u="none">
                <a:solidFill>
                  <a:srgbClr val="0F172A"/>
                </a:solidFill>
                <a:latin typeface="Inter SemiBold"/>
              </a:rPr>
              <a:t>Firewall &amp; Network Security</a:t>
            </a:r>
            <a:r>
              <a:rPr b="0" sz="1500" i="0" u="none">
                <a:solidFill>
                  <a:srgbClr val="334155"/>
                </a:solidFill>
                <a:latin typeface="Inter"/>
              </a:rPr>
              <a:t> Automatically monitors incoming and outgoing network traffic to block unauthorized remote access and protect your local data flow.</a:t>
            </a:r>
          </a:p>
        </p:txBody>
      </p:sp>
      <p:sp>
        <p:nvSpPr>
          <p:cNvPr id="6" name="Rounded Rectangle 5"/>
          <p:cNvSpPr/>
          <p:nvPr/>
        </p:nvSpPr>
        <p:spPr>
          <a:xfrm>
            <a:off x="1333500" y="3895725"/>
            <a:ext cx="9525000" cy="1487685"/>
          </a:xfrm>
          <a:prstGeom prst="roundRect">
            <a:avLst>
              <a:gd name="adj" fmla="val 768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95500" y="4133850"/>
            <a:ext cx="8477250" cy="1011435"/>
          </a:xfrm>
          <a:prstGeom prst="rect">
            <a:avLst/>
          </a:prstGeom>
          <a:noFill/>
        </p:spPr>
        <p:txBody>
          <a:bodyPr wrap="square" lIns="0" rIns="0" tIns="0" bIns="0" anchor="t">
            <a:spAutoFit/>
          </a:bodyPr>
          <a:lstStyle/>
          <a:p>
            <a:pPr algn="l">
              <a:lnSpc>
                <a:spcPts val="2400"/>
              </a:lnSpc>
            </a:pPr>
            <a:r>
              <a:rPr b="0" sz="1500" i="0" u="none">
                <a:solidFill>
                  <a:srgbClr val="0F172A"/>
                </a:solidFill>
                <a:latin typeface="Inter SemiBold"/>
              </a:rPr>
              <a:t>App &amp; Browser Control</a:t>
            </a:r>
            <a:r>
              <a:rPr b="0" sz="1500" i="0" u="none">
                <a:solidFill>
                  <a:srgbClr val="334155"/>
                </a:solidFill>
                <a:latin typeface="Inter"/>
              </a:rPr>
              <a:t> Helps protect your device from potentially dangerous applications, hidden malicious files, spoofed websites, and unsafe downloads.</a:t>
            </a:r>
          </a:p>
        </p:txBody>
      </p:sp>
      <p:sp>
        <p:nvSpPr>
          <p:cNvPr id="8" name="Rounded Rectangle 7"/>
          <p:cNvSpPr/>
          <p:nvPr/>
        </p:nvSpPr>
        <p:spPr>
          <a:xfrm>
            <a:off x="1333500" y="5573910"/>
            <a:ext cx="9525000" cy="1487685"/>
          </a:xfrm>
          <a:prstGeom prst="roundRect">
            <a:avLst>
              <a:gd name="adj" fmla="val 7683"/>
            </a:avLst>
          </a:prstGeom>
          <a:solidFill>
            <a:srgbClr val="F8FAFC"/>
          </a:solidFill>
          <a:ln w="9525">
            <a:solidFill>
              <a:srgbClr val="E2E8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095500" y="5812035"/>
            <a:ext cx="8477250" cy="1011435"/>
          </a:xfrm>
          <a:prstGeom prst="rect">
            <a:avLst/>
          </a:prstGeom>
          <a:noFill/>
        </p:spPr>
        <p:txBody>
          <a:bodyPr wrap="square" lIns="0" rIns="0" tIns="0" bIns="0" anchor="t">
            <a:spAutoFit/>
          </a:bodyPr>
          <a:lstStyle/>
          <a:p>
            <a:pPr algn="l">
              <a:lnSpc>
                <a:spcPts val="2400"/>
              </a:lnSpc>
            </a:pPr>
            <a:r>
              <a:rPr b="0" sz="1500" i="0" u="none">
                <a:solidFill>
                  <a:srgbClr val="0F172A"/>
                </a:solidFill>
                <a:latin typeface="Inter SemiBold"/>
              </a:rPr>
              <a:t>Core Device Security</a:t>
            </a:r>
            <a:r>
              <a:rPr b="0" sz="1500" i="0" u="none">
                <a:solidFill>
                  <a:srgbClr val="334155"/>
                </a:solidFill>
                <a:latin typeface="Inter"/>
              </a:rPr>
              <a:t> Utilizes built-in hardware security features, like Core Isolation and Secure Boot, to prevent advanced boot-level cyber attacks.</a:t>
            </a:r>
          </a:p>
        </p:txBody>
      </p:sp>
      <p:sp>
        <p:nvSpPr>
          <p:cNvPr id="10" name="Rectangle 9"/>
          <p:cNvSpPr/>
          <p:nvPr/>
        </p:nvSpPr>
        <p:spPr>
          <a:xfrm>
            <a:off x="1333500" y="2017514"/>
            <a:ext cx="95250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1333500" y="3695700"/>
            <a:ext cx="95250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333500" y="5373885"/>
            <a:ext cx="95250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333500" y="7052071"/>
            <a:ext cx="9525000" cy="9525"/>
          </a:xfrm>
          <a:prstGeom prst="rect">
            <a:avLst/>
          </a:prstGeom>
          <a:solidFill>
            <a:srgbClr val="E2E8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image.png"/>
          <p:cNvPicPr>
            <a:picLocks noChangeAspect="1"/>
          </p:cNvPicPr>
          <p:nvPr/>
        </p:nvPicPr>
        <p:blipFill>
          <a:blip r:embed="rId2"/>
          <a:stretch>
            <a:fillRect/>
          </a:stretch>
        </p:blipFill>
        <p:spPr>
          <a:xfrm>
            <a:off x="1581150" y="777478"/>
            <a:ext cx="304800" cy="323850"/>
          </a:xfrm>
          <a:prstGeom prst="rect">
            <a:avLst/>
          </a:prstGeom>
        </p:spPr>
      </p:pic>
      <p:pic>
        <p:nvPicPr>
          <p:cNvPr id="15" name="Picture 14" descr="image.png"/>
          <p:cNvPicPr>
            <a:picLocks noChangeAspect="1"/>
          </p:cNvPicPr>
          <p:nvPr/>
        </p:nvPicPr>
        <p:blipFill>
          <a:blip r:embed="rId3"/>
          <a:stretch>
            <a:fillRect/>
          </a:stretch>
        </p:blipFill>
        <p:spPr>
          <a:xfrm>
            <a:off x="1581150" y="2455664"/>
            <a:ext cx="381000" cy="323850"/>
          </a:xfrm>
          <a:prstGeom prst="rect">
            <a:avLst/>
          </a:prstGeom>
        </p:spPr>
      </p:pic>
      <p:pic>
        <p:nvPicPr>
          <p:cNvPr id="16" name="Picture 15" descr="image.png"/>
          <p:cNvPicPr>
            <a:picLocks noChangeAspect="1"/>
          </p:cNvPicPr>
          <p:nvPr/>
        </p:nvPicPr>
        <p:blipFill>
          <a:blip r:embed="rId4"/>
          <a:stretch>
            <a:fillRect/>
          </a:stretch>
        </p:blipFill>
        <p:spPr>
          <a:xfrm>
            <a:off x="1581150" y="4133850"/>
            <a:ext cx="342900" cy="323850"/>
          </a:xfrm>
          <a:prstGeom prst="rect">
            <a:avLst/>
          </a:prstGeom>
        </p:spPr>
      </p:pic>
      <p:pic>
        <p:nvPicPr>
          <p:cNvPr id="17" name="Picture 16" descr="image.png"/>
          <p:cNvPicPr>
            <a:picLocks noChangeAspect="1"/>
          </p:cNvPicPr>
          <p:nvPr/>
        </p:nvPicPr>
        <p:blipFill>
          <a:blip r:embed="rId5"/>
          <a:stretch>
            <a:fillRect/>
          </a:stretch>
        </p:blipFill>
        <p:spPr>
          <a:xfrm>
            <a:off x="1581150" y="5812035"/>
            <a:ext cx="381000" cy="323850"/>
          </a:xfrm>
          <a:prstGeom prst="rect">
            <a:avLst/>
          </a:prstGeom>
        </p:spPr>
      </p:pic>
      <p:sp>
        <p:nvSpPr>
          <p:cNvPr id="18" name="TextBox 17"/>
          <p:cNvSpPr txBox="1"/>
          <p:nvPr/>
        </p:nvSpPr>
        <p:spPr>
          <a:xfrm>
            <a:off x="571500" y="-394096"/>
            <a:ext cx="11601450" cy="552450"/>
          </a:xfrm>
          <a:prstGeom prst="rect">
            <a:avLst/>
          </a:prstGeom>
          <a:noFill/>
        </p:spPr>
        <p:txBody>
          <a:bodyPr wrap="square" lIns="0" rIns="0" tIns="0" bIns="0" anchor="t">
            <a:spAutoFit/>
          </a:bodyPr>
          <a:lstStyle/>
          <a:p>
            <a:pPr algn="l"/>
            <a:r>
              <a:rPr b="1" sz="3450" i="0" u="none">
                <a:solidFill>
                  <a:srgbClr val="0F172A"/>
                </a:solidFill>
                <a:latin typeface="Outfit"/>
              </a:rPr>
              <a:t>Windows Defender Security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5524500" y="2275582"/>
            <a:ext cx="1143000" cy="57150"/>
          </a:xfrm>
          <a:prstGeom prst="rect">
            <a:avLst/>
          </a:prstGeom>
          <a:solidFill>
            <a:srgbClr val="2563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100375" y="2713732"/>
            <a:ext cx="9991248" cy="838200"/>
          </a:xfrm>
          <a:prstGeom prst="rect">
            <a:avLst/>
          </a:prstGeom>
          <a:noFill/>
        </p:spPr>
        <p:txBody>
          <a:bodyPr wrap="square" lIns="0" rIns="0" tIns="0" bIns="0" anchor="t">
            <a:spAutoFit/>
          </a:bodyPr>
          <a:lstStyle/>
          <a:p>
            <a:pPr algn="ctr"/>
            <a:r>
              <a:rPr b="1" sz="5250" i="0" u="none">
                <a:solidFill>
                  <a:srgbClr val="0F172A"/>
                </a:solidFill>
                <a:latin typeface="Outfit"/>
              </a:rPr>
              <a:t>Organization &amp; Personalization</a:t>
            </a:r>
          </a:p>
        </p:txBody>
      </p:sp>
      <p:sp>
        <p:nvSpPr>
          <p:cNvPr id="4" name="TextBox 3"/>
          <p:cNvSpPr txBox="1"/>
          <p:nvPr/>
        </p:nvSpPr>
        <p:spPr>
          <a:xfrm>
            <a:off x="2286000" y="3790057"/>
            <a:ext cx="7620000" cy="792360"/>
          </a:xfrm>
          <a:prstGeom prst="rect">
            <a:avLst/>
          </a:prstGeom>
          <a:noFill/>
        </p:spPr>
        <p:txBody>
          <a:bodyPr wrap="square" lIns="0" rIns="0" tIns="0" bIns="0" anchor="t">
            <a:spAutoFit/>
          </a:bodyPr>
          <a:lstStyle/>
          <a:p>
            <a:pPr algn="ctr">
              <a:lnSpc>
                <a:spcPts val="3120"/>
              </a:lnSpc>
            </a:pPr>
            <a:r>
              <a:rPr b="0" sz="1950" i="0" u="none">
                <a:solidFill>
                  <a:srgbClr val="475569"/>
                </a:solidFill>
                <a:latin typeface="Inter"/>
              </a:rPr>
              <a:t>Structuring your local file systems and making the workspace uniquely yours.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571500" y="1690687"/>
            <a:ext cx="3429000" cy="4410075"/>
          </a:xfrm>
          <a:prstGeom prst="rect">
            <a:avLst/>
          </a:prstGeom>
        </p:spPr>
      </p:pic>
      <p:pic>
        <p:nvPicPr>
          <p:cNvPr id="3" name="Picture 2" descr="image.png"/>
          <p:cNvPicPr>
            <a:picLocks noChangeAspect="1"/>
          </p:cNvPicPr>
          <p:nvPr/>
        </p:nvPicPr>
        <p:blipFill>
          <a:blip r:embed="rId3"/>
          <a:stretch>
            <a:fillRect/>
          </a:stretch>
        </p:blipFill>
        <p:spPr>
          <a:xfrm>
            <a:off x="4381500" y="1690687"/>
            <a:ext cx="3429000" cy="4410075"/>
          </a:xfrm>
          <a:prstGeom prst="rect">
            <a:avLst/>
          </a:prstGeom>
        </p:spPr>
      </p:pic>
      <p:pic>
        <p:nvPicPr>
          <p:cNvPr id="4" name="Picture 3" descr="image.png"/>
          <p:cNvPicPr>
            <a:picLocks noChangeAspect="1"/>
          </p:cNvPicPr>
          <p:nvPr/>
        </p:nvPicPr>
        <p:blipFill>
          <a:blip r:embed="rId4"/>
          <a:stretch>
            <a:fillRect/>
          </a:stretch>
        </p:blipFill>
        <p:spPr>
          <a:xfrm>
            <a:off x="8191500" y="1690687"/>
            <a:ext cx="3429000" cy="4410075"/>
          </a:xfrm>
          <a:prstGeom prst="rect">
            <a:avLst/>
          </a:prstGeom>
        </p:spPr>
      </p:pic>
      <p:pic>
        <p:nvPicPr>
          <p:cNvPr id="5" name="Picture 4" descr="image.png"/>
          <p:cNvPicPr>
            <a:picLocks noChangeAspect="1"/>
          </p:cNvPicPr>
          <p:nvPr/>
        </p:nvPicPr>
        <p:blipFill>
          <a:blip r:embed="rId5"/>
          <a:stretch>
            <a:fillRect/>
          </a:stretch>
        </p:blipFill>
        <p:spPr>
          <a:xfrm>
            <a:off x="914400" y="2081212"/>
            <a:ext cx="609600" cy="609600"/>
          </a:xfrm>
          <a:prstGeom prst="rect">
            <a:avLst/>
          </a:prstGeom>
        </p:spPr>
      </p:pic>
      <p:sp>
        <p:nvSpPr>
          <p:cNvPr id="6" name="TextBox 5"/>
          <p:cNvSpPr txBox="1"/>
          <p:nvPr/>
        </p:nvSpPr>
        <p:spPr>
          <a:xfrm>
            <a:off x="914400" y="2928937"/>
            <a:ext cx="2400300" cy="361950"/>
          </a:xfrm>
          <a:prstGeom prst="rect">
            <a:avLst/>
          </a:prstGeom>
          <a:noFill/>
        </p:spPr>
        <p:txBody>
          <a:bodyPr wrap="square" lIns="0" rIns="0" tIns="0" bIns="0" anchor="t">
            <a:spAutoFit/>
          </a:bodyPr>
          <a:lstStyle/>
          <a:p>
            <a:pPr algn="l"/>
            <a:r>
              <a:rPr b="0" sz="2250" i="0" u="none">
                <a:solidFill>
                  <a:srgbClr val="0F172A"/>
                </a:solidFill>
                <a:latin typeface="Outfit SemiBold"/>
              </a:rPr>
              <a:t>System Hierarchy</a:t>
            </a:r>
          </a:p>
        </p:txBody>
      </p:sp>
      <p:sp>
        <p:nvSpPr>
          <p:cNvPr id="7" name="TextBox 6"/>
          <p:cNvSpPr txBox="1"/>
          <p:nvPr/>
        </p:nvSpPr>
        <p:spPr>
          <a:xfrm>
            <a:off x="914400" y="3433762"/>
            <a:ext cx="2743200" cy="2133600"/>
          </a:xfrm>
          <a:prstGeom prst="rect">
            <a:avLst/>
          </a:prstGeom>
          <a:noFill/>
        </p:spPr>
        <p:txBody>
          <a:bodyPr wrap="square" lIns="0" rIns="0" tIns="0" bIns="0" anchor="t">
            <a:spAutoFit/>
          </a:bodyPr>
          <a:lstStyle/>
          <a:p>
            <a:pPr algn="l">
              <a:lnSpc>
                <a:spcPts val="2400"/>
              </a:lnSpc>
            </a:pPr>
            <a:r>
              <a:rPr b="0" sz="1500" i="0" u="none">
                <a:solidFill>
                  <a:srgbClr val="334155"/>
                </a:solidFill>
                <a:latin typeface="Inter"/>
              </a:rPr>
              <a:t>Windows utilizes a hierarchical file system. The root storage drive (usually C:) branches systematically into core directories like Users, Program Files, and Windows system folders.</a:t>
            </a:r>
          </a:p>
        </p:txBody>
      </p:sp>
      <p:pic>
        <p:nvPicPr>
          <p:cNvPr id="8" name="Picture 7" descr="image.png"/>
          <p:cNvPicPr>
            <a:picLocks noChangeAspect="1"/>
          </p:cNvPicPr>
          <p:nvPr/>
        </p:nvPicPr>
        <p:blipFill>
          <a:blip r:embed="rId6"/>
          <a:stretch>
            <a:fillRect/>
          </a:stretch>
        </p:blipFill>
        <p:spPr>
          <a:xfrm>
            <a:off x="4724400" y="2081212"/>
            <a:ext cx="609600" cy="609600"/>
          </a:xfrm>
          <a:prstGeom prst="rect">
            <a:avLst/>
          </a:prstGeom>
        </p:spPr>
      </p:pic>
      <p:sp>
        <p:nvSpPr>
          <p:cNvPr id="9" name="TextBox 8"/>
          <p:cNvSpPr txBox="1"/>
          <p:nvPr/>
        </p:nvSpPr>
        <p:spPr>
          <a:xfrm>
            <a:off x="4724400" y="2928937"/>
            <a:ext cx="1690211" cy="361950"/>
          </a:xfrm>
          <a:prstGeom prst="rect">
            <a:avLst/>
          </a:prstGeom>
          <a:noFill/>
        </p:spPr>
        <p:txBody>
          <a:bodyPr wrap="square" lIns="0" rIns="0" tIns="0" bIns="0" anchor="t">
            <a:spAutoFit/>
          </a:bodyPr>
          <a:lstStyle/>
          <a:p>
            <a:pPr algn="l"/>
            <a:r>
              <a:rPr b="0" sz="2250" i="0" u="none">
                <a:solidFill>
                  <a:srgbClr val="0F172A"/>
                </a:solidFill>
                <a:latin typeface="Outfit SemiBold"/>
              </a:rPr>
              <a:t>User Folders</a:t>
            </a:r>
          </a:p>
        </p:txBody>
      </p:sp>
      <p:sp>
        <p:nvSpPr>
          <p:cNvPr id="10" name="TextBox 9"/>
          <p:cNvSpPr txBox="1"/>
          <p:nvPr/>
        </p:nvSpPr>
        <p:spPr>
          <a:xfrm>
            <a:off x="4724400" y="3433762"/>
            <a:ext cx="2743200" cy="2133600"/>
          </a:xfrm>
          <a:prstGeom prst="rect">
            <a:avLst/>
          </a:prstGeom>
          <a:noFill/>
        </p:spPr>
        <p:txBody>
          <a:bodyPr wrap="square" lIns="0" rIns="0" tIns="0" bIns="0" anchor="t">
            <a:spAutoFit/>
          </a:bodyPr>
          <a:lstStyle/>
          <a:p>
            <a:pPr algn="l">
              <a:lnSpc>
                <a:spcPts val="2400"/>
              </a:lnSpc>
            </a:pPr>
            <a:r>
              <a:rPr b="0" sz="1500" i="0" u="none">
                <a:solidFill>
                  <a:srgbClr val="334155"/>
                </a:solidFill>
                <a:latin typeface="Inter"/>
              </a:rPr>
              <a:t>Each registered user gets a dedicated, secure directory containing default folders such as Documents, Downloads, Pictures, and Desktop to maintain file organization.</a:t>
            </a:r>
          </a:p>
        </p:txBody>
      </p:sp>
      <p:pic>
        <p:nvPicPr>
          <p:cNvPr id="11" name="Picture 10" descr="image.png"/>
          <p:cNvPicPr>
            <a:picLocks noChangeAspect="1"/>
          </p:cNvPicPr>
          <p:nvPr/>
        </p:nvPicPr>
        <p:blipFill>
          <a:blip r:embed="rId7"/>
          <a:stretch>
            <a:fillRect/>
          </a:stretch>
        </p:blipFill>
        <p:spPr>
          <a:xfrm>
            <a:off x="8534400" y="2081212"/>
            <a:ext cx="609600" cy="609600"/>
          </a:xfrm>
          <a:prstGeom prst="rect">
            <a:avLst/>
          </a:prstGeom>
        </p:spPr>
      </p:pic>
      <p:sp>
        <p:nvSpPr>
          <p:cNvPr id="12" name="TextBox 11"/>
          <p:cNvSpPr txBox="1"/>
          <p:nvPr/>
        </p:nvSpPr>
        <p:spPr>
          <a:xfrm>
            <a:off x="8534400" y="2928937"/>
            <a:ext cx="2380297" cy="361950"/>
          </a:xfrm>
          <a:prstGeom prst="rect">
            <a:avLst/>
          </a:prstGeom>
          <a:noFill/>
        </p:spPr>
        <p:txBody>
          <a:bodyPr wrap="square" lIns="0" rIns="0" tIns="0" bIns="0" anchor="t">
            <a:spAutoFit/>
          </a:bodyPr>
          <a:lstStyle/>
          <a:p>
            <a:pPr algn="l"/>
            <a:r>
              <a:rPr b="0" sz="2250" i="0" u="none">
                <a:solidFill>
                  <a:srgbClr val="0F172A"/>
                </a:solidFill>
                <a:latin typeface="Outfit SemiBold"/>
              </a:rPr>
              <a:t>Cloud Integration</a:t>
            </a:r>
          </a:p>
        </p:txBody>
      </p:sp>
      <p:sp>
        <p:nvSpPr>
          <p:cNvPr id="13" name="TextBox 12"/>
          <p:cNvSpPr txBox="1"/>
          <p:nvPr/>
        </p:nvSpPr>
        <p:spPr>
          <a:xfrm>
            <a:off x="8534400" y="3433762"/>
            <a:ext cx="2743200" cy="2133600"/>
          </a:xfrm>
          <a:prstGeom prst="rect">
            <a:avLst/>
          </a:prstGeom>
          <a:noFill/>
        </p:spPr>
        <p:txBody>
          <a:bodyPr wrap="square" lIns="0" rIns="0" tIns="0" bIns="0" anchor="t">
            <a:spAutoFit/>
          </a:bodyPr>
          <a:lstStyle/>
          <a:p>
            <a:pPr algn="l">
              <a:lnSpc>
                <a:spcPts val="2400"/>
              </a:lnSpc>
            </a:pPr>
            <a:r>
              <a:rPr b="0" sz="1500" i="0" u="none">
                <a:solidFill>
                  <a:srgbClr val="334155"/>
                </a:solidFill>
                <a:latin typeface="Inter"/>
              </a:rPr>
              <a:t>Document services like OneDrive integrate directly into this folder structure, seamlessly backing up files and allowing real-time access across multiple external devices.</a:t>
            </a:r>
          </a:p>
        </p:txBody>
      </p:sp>
      <p:pic>
        <p:nvPicPr>
          <p:cNvPr id="14" name="Picture 13" descr="image.png"/>
          <p:cNvPicPr>
            <a:picLocks noChangeAspect="1"/>
          </p:cNvPicPr>
          <p:nvPr/>
        </p:nvPicPr>
        <p:blipFill>
          <a:blip r:embed="rId8"/>
          <a:stretch>
            <a:fillRect/>
          </a:stretch>
        </p:blipFill>
        <p:spPr>
          <a:xfrm>
            <a:off x="1047750" y="2233612"/>
            <a:ext cx="342900" cy="304800"/>
          </a:xfrm>
          <a:prstGeom prst="rect">
            <a:avLst/>
          </a:prstGeom>
        </p:spPr>
      </p:pic>
      <p:pic>
        <p:nvPicPr>
          <p:cNvPr id="15" name="Picture 14" descr="image.png"/>
          <p:cNvPicPr>
            <a:picLocks noChangeAspect="1"/>
          </p:cNvPicPr>
          <p:nvPr/>
        </p:nvPicPr>
        <p:blipFill>
          <a:blip r:embed="rId9"/>
          <a:stretch>
            <a:fillRect/>
          </a:stretch>
        </p:blipFill>
        <p:spPr>
          <a:xfrm>
            <a:off x="4895850" y="2233612"/>
            <a:ext cx="266700" cy="304800"/>
          </a:xfrm>
          <a:prstGeom prst="rect">
            <a:avLst/>
          </a:prstGeom>
        </p:spPr>
      </p:pic>
      <p:pic>
        <p:nvPicPr>
          <p:cNvPr id="16" name="Picture 15" descr="image.png"/>
          <p:cNvPicPr>
            <a:picLocks noChangeAspect="1"/>
          </p:cNvPicPr>
          <p:nvPr/>
        </p:nvPicPr>
        <p:blipFill>
          <a:blip r:embed="rId10"/>
          <a:stretch>
            <a:fillRect/>
          </a:stretch>
        </p:blipFill>
        <p:spPr>
          <a:xfrm>
            <a:off x="8648700" y="2233612"/>
            <a:ext cx="381000" cy="304800"/>
          </a:xfrm>
          <a:prstGeom prst="rect">
            <a:avLst/>
          </a:prstGeom>
        </p:spPr>
      </p:pic>
      <p:sp>
        <p:nvSpPr>
          <p:cNvPr id="17" name="TextBox 16"/>
          <p:cNvSpPr txBox="1"/>
          <p:nvPr/>
        </p:nvSpPr>
        <p:spPr>
          <a:xfrm>
            <a:off x="571500" y="571500"/>
            <a:ext cx="11601450" cy="552450"/>
          </a:xfrm>
          <a:prstGeom prst="rect">
            <a:avLst/>
          </a:prstGeom>
          <a:noFill/>
        </p:spPr>
        <p:txBody>
          <a:bodyPr wrap="square" lIns="0" rIns="0" tIns="0" bIns="0" anchor="t">
            <a:spAutoFit/>
          </a:bodyPr>
          <a:lstStyle/>
          <a:p>
            <a:pPr algn="l"/>
            <a:r>
              <a:rPr b="1" sz="3450" i="0" u="none">
                <a:solidFill>
                  <a:srgbClr val="0F172A"/>
                </a:solidFill>
                <a:latin typeface="Outfit"/>
              </a:rPr>
              <a:t>Document Services &amp; Folder Structure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pic>
        <p:nvPicPr>
          <p:cNvPr id="2" name="Picture 1" descr="image.png"/>
          <p:cNvPicPr>
            <a:picLocks noChangeAspect="1"/>
          </p:cNvPicPr>
          <p:nvPr/>
        </p:nvPicPr>
        <p:blipFill>
          <a:blip r:embed="rId2"/>
          <a:stretch>
            <a:fillRect/>
          </a:stretch>
        </p:blipFill>
        <p:spPr>
          <a:xfrm>
            <a:off x="6381750" y="1862137"/>
            <a:ext cx="5238750" cy="3810000"/>
          </a:xfrm>
          <a:prstGeom prst="rect">
            <a:avLst/>
          </a:prstGeom>
        </p:spPr>
      </p:pic>
      <p:sp>
        <p:nvSpPr>
          <p:cNvPr id="3" name="TextBox 2"/>
          <p:cNvSpPr txBox="1"/>
          <p:nvPr/>
        </p:nvSpPr>
        <p:spPr>
          <a:xfrm>
            <a:off x="857250" y="1862137"/>
            <a:ext cx="4953000" cy="1219200"/>
          </a:xfrm>
          <a:prstGeom prst="rect">
            <a:avLst/>
          </a:prstGeom>
          <a:noFill/>
        </p:spPr>
        <p:txBody>
          <a:bodyPr wrap="square" lIns="0" rIns="0" tIns="0" bIns="0" anchor="t">
            <a:spAutoFit/>
          </a:bodyPr>
          <a:lstStyle/>
          <a:p>
            <a:pPr algn="l">
              <a:lnSpc>
                <a:spcPts val="2400"/>
              </a:lnSpc>
            </a:pPr>
            <a:r>
              <a:rPr b="1" sz="1500" i="0" u="none">
                <a:solidFill>
                  <a:srgbClr val="334155"/>
                </a:solidFill>
                <a:latin typeface="Inter"/>
              </a:rPr>
              <a:t>Changing Wallpaper:</a:t>
            </a:r>
            <a:r>
              <a:rPr b="0" sz="1500" i="0" u="none">
                <a:solidFill>
                  <a:srgbClr val="334155"/>
                </a:solidFill>
                <a:latin typeface="Inter"/>
              </a:rPr>
              <a:t> Right-click the desktop and select "Personalize". You can choose static pictures, solid background colors, or dynamic slideshows to make your visual workspace visually appealing.</a:t>
            </a:r>
          </a:p>
        </p:txBody>
      </p:sp>
      <p:sp>
        <p:nvSpPr>
          <p:cNvPr id="4" name="TextBox 3"/>
          <p:cNvSpPr txBox="1"/>
          <p:nvPr/>
        </p:nvSpPr>
        <p:spPr>
          <a:xfrm>
            <a:off x="857250" y="3319462"/>
            <a:ext cx="4953000" cy="1219200"/>
          </a:xfrm>
          <a:prstGeom prst="rect">
            <a:avLst/>
          </a:prstGeom>
          <a:noFill/>
        </p:spPr>
        <p:txBody>
          <a:bodyPr wrap="square" lIns="0" rIns="0" tIns="0" bIns="0" anchor="t">
            <a:spAutoFit/>
          </a:bodyPr>
          <a:lstStyle/>
          <a:p>
            <a:pPr algn="l">
              <a:lnSpc>
                <a:spcPts val="2400"/>
              </a:lnSpc>
            </a:pPr>
            <a:r>
              <a:rPr b="1" sz="1500" i="0" u="none">
                <a:solidFill>
                  <a:srgbClr val="334155"/>
                </a:solidFill>
                <a:latin typeface="Inter"/>
              </a:rPr>
              <a:t>Installing a Printer:</a:t>
            </a:r>
            <a:r>
              <a:rPr b="0" sz="1500" i="0" u="none">
                <a:solidFill>
                  <a:srgbClr val="334155"/>
                </a:solidFill>
                <a:latin typeface="Inter"/>
              </a:rPr>
              <a:t> Navigate to Settings &gt; Bluetooth &amp; devices &gt; Printers &amp; scanners. Click "Add device" allowing Windows to automatically scan for network or USB connected printers.</a:t>
            </a:r>
          </a:p>
        </p:txBody>
      </p:sp>
      <p:sp>
        <p:nvSpPr>
          <p:cNvPr id="5" name="TextBox 4"/>
          <p:cNvSpPr txBox="1"/>
          <p:nvPr/>
        </p:nvSpPr>
        <p:spPr>
          <a:xfrm>
            <a:off x="857250" y="4776787"/>
            <a:ext cx="4953000" cy="914400"/>
          </a:xfrm>
          <a:prstGeom prst="rect">
            <a:avLst/>
          </a:prstGeom>
          <a:noFill/>
        </p:spPr>
        <p:txBody>
          <a:bodyPr wrap="square" lIns="0" rIns="0" tIns="0" bIns="0" anchor="t">
            <a:spAutoFit/>
          </a:bodyPr>
          <a:lstStyle/>
          <a:p>
            <a:pPr algn="l">
              <a:lnSpc>
                <a:spcPts val="2400"/>
              </a:lnSpc>
            </a:pPr>
            <a:r>
              <a:rPr b="1" sz="1500" i="0" u="none">
                <a:solidFill>
                  <a:srgbClr val="334155"/>
                </a:solidFill>
                <a:latin typeface="Inter"/>
              </a:rPr>
              <a:t>Automatic Driver Setup:</a:t>
            </a:r>
            <a:r>
              <a:rPr b="0" sz="1500" i="0" u="none">
                <a:solidFill>
                  <a:srgbClr val="334155"/>
                </a:solidFill>
                <a:latin typeface="Inter"/>
              </a:rPr>
              <a:t> Windows Update usually handles the secure installation of required print drivers seamlessly in the background.</a:t>
            </a:r>
          </a:p>
        </p:txBody>
      </p:sp>
      <p:pic>
        <p:nvPicPr>
          <p:cNvPr id="6" name="Picture 5" descr="image.png"/>
          <p:cNvPicPr>
            <a:picLocks noChangeAspect="1"/>
          </p:cNvPicPr>
          <p:nvPr/>
        </p:nvPicPr>
        <p:blipFill>
          <a:blip r:embed="rId3"/>
          <a:stretch>
            <a:fillRect/>
          </a:stretch>
        </p:blipFill>
        <p:spPr>
          <a:xfrm>
            <a:off x="6381750" y="1862137"/>
            <a:ext cx="5238750" cy="3810000"/>
          </a:xfrm>
          <a:prstGeom prst="rect">
            <a:avLst/>
          </a:prstGeom>
        </p:spPr>
      </p:pic>
      <p:sp>
        <p:nvSpPr>
          <p:cNvPr id="7" name="TextBox 6"/>
          <p:cNvSpPr txBox="1"/>
          <p:nvPr/>
        </p:nvSpPr>
        <p:spPr>
          <a:xfrm>
            <a:off x="571500" y="1814512"/>
            <a:ext cx="152400" cy="428625"/>
          </a:xfrm>
          <a:prstGeom prst="rect">
            <a:avLst/>
          </a:prstGeom>
          <a:noFill/>
        </p:spPr>
        <p:txBody>
          <a:bodyPr wrap="square" lIns="0" rIns="0" tIns="0" bIns="0" anchor="t">
            <a:spAutoFit/>
          </a:bodyPr>
          <a:lstStyle/>
          <a:p>
            <a:pPr algn="l">
              <a:lnSpc>
                <a:spcPts val="3359"/>
              </a:lnSpc>
            </a:pPr>
            <a:r>
              <a:rPr b="0" sz="2100" i="0" u="none">
                <a:solidFill>
                  <a:srgbClr val="2563EB"/>
                </a:solidFill>
                <a:latin typeface="Inter"/>
              </a:rPr>
              <a:t>•</a:t>
            </a:r>
          </a:p>
        </p:txBody>
      </p:sp>
      <p:sp>
        <p:nvSpPr>
          <p:cNvPr id="8" name="TextBox 7"/>
          <p:cNvSpPr txBox="1"/>
          <p:nvPr/>
        </p:nvSpPr>
        <p:spPr>
          <a:xfrm>
            <a:off x="571500" y="3271837"/>
            <a:ext cx="152400" cy="428625"/>
          </a:xfrm>
          <a:prstGeom prst="rect">
            <a:avLst/>
          </a:prstGeom>
          <a:noFill/>
        </p:spPr>
        <p:txBody>
          <a:bodyPr wrap="square" lIns="0" rIns="0" tIns="0" bIns="0" anchor="t">
            <a:spAutoFit/>
          </a:bodyPr>
          <a:lstStyle/>
          <a:p>
            <a:pPr algn="l">
              <a:lnSpc>
                <a:spcPts val="3359"/>
              </a:lnSpc>
            </a:pPr>
            <a:r>
              <a:rPr b="0" sz="2100" i="0" u="none">
                <a:solidFill>
                  <a:srgbClr val="2563EB"/>
                </a:solidFill>
                <a:latin typeface="Inter"/>
              </a:rPr>
              <a:t>•</a:t>
            </a:r>
          </a:p>
        </p:txBody>
      </p:sp>
      <p:sp>
        <p:nvSpPr>
          <p:cNvPr id="9" name="TextBox 8"/>
          <p:cNvSpPr txBox="1"/>
          <p:nvPr/>
        </p:nvSpPr>
        <p:spPr>
          <a:xfrm>
            <a:off x="571500" y="4729162"/>
            <a:ext cx="152400" cy="428625"/>
          </a:xfrm>
          <a:prstGeom prst="rect">
            <a:avLst/>
          </a:prstGeom>
          <a:noFill/>
        </p:spPr>
        <p:txBody>
          <a:bodyPr wrap="square" lIns="0" rIns="0" tIns="0" bIns="0" anchor="t">
            <a:spAutoFit/>
          </a:bodyPr>
          <a:lstStyle/>
          <a:p>
            <a:pPr algn="l">
              <a:lnSpc>
                <a:spcPts val="3359"/>
              </a:lnSpc>
            </a:pPr>
            <a:r>
              <a:rPr b="0" sz="2100" i="0" u="none">
                <a:solidFill>
                  <a:srgbClr val="2563EB"/>
                </a:solidFill>
                <a:latin typeface="Inter"/>
              </a:rPr>
              <a:t>•</a:t>
            </a:r>
          </a:p>
        </p:txBody>
      </p:sp>
      <p:sp>
        <p:nvSpPr>
          <p:cNvPr id="10" name="TextBox 9"/>
          <p:cNvSpPr txBox="1"/>
          <p:nvPr/>
        </p:nvSpPr>
        <p:spPr>
          <a:xfrm>
            <a:off x="571500" y="571500"/>
            <a:ext cx="11601450" cy="552450"/>
          </a:xfrm>
          <a:prstGeom prst="rect">
            <a:avLst/>
          </a:prstGeom>
          <a:noFill/>
        </p:spPr>
        <p:txBody>
          <a:bodyPr wrap="square" lIns="0" rIns="0" tIns="0" bIns="0" anchor="t">
            <a:spAutoFit/>
          </a:bodyPr>
          <a:lstStyle/>
          <a:p>
            <a:pPr algn="l"/>
            <a:r>
              <a:rPr b="1" sz="3450" i="0" u="none">
                <a:solidFill>
                  <a:srgbClr val="0F172A"/>
                </a:solidFill>
                <a:latin typeface="Outfit"/>
              </a:rPr>
              <a:t>Workspace Customization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F172A"/>
        </a:solidFill>
        <a:effectLst/>
      </p:bgPr>
    </p:bg>
    <p:spTree>
      <p:nvGrpSpPr>
        <p:cNvPr id="1" name=""/>
        <p:cNvGrpSpPr/>
        <p:nvPr/>
      </p:nvGrpSpPr>
      <p:grpSpPr/>
      <p:sp>
        <p:nvSpPr>
          <p:cNvPr id="2" name="TextBox 1"/>
          <p:cNvSpPr txBox="1"/>
          <p:nvPr/>
        </p:nvSpPr>
        <p:spPr>
          <a:xfrm>
            <a:off x="295275" y="2196405"/>
            <a:ext cx="11601450" cy="1076325"/>
          </a:xfrm>
          <a:prstGeom prst="rect">
            <a:avLst/>
          </a:prstGeom>
          <a:noFill/>
        </p:spPr>
        <p:txBody>
          <a:bodyPr wrap="square" lIns="0" rIns="0" tIns="0" bIns="0" anchor="t">
            <a:spAutoFit/>
          </a:bodyPr>
          <a:lstStyle/>
          <a:p>
            <a:pPr algn="ctr"/>
            <a:r>
              <a:rPr b="1" sz="6750" i="0" u="none">
                <a:solidFill>
                  <a:srgbClr val="FFFFFF"/>
                </a:solidFill>
                <a:latin typeface="Outfit"/>
              </a:rPr>
              <a:t>Questions?</a:t>
            </a:r>
          </a:p>
        </p:txBody>
      </p:sp>
      <p:sp>
        <p:nvSpPr>
          <p:cNvPr id="3" name="TextBox 2"/>
          <p:cNvSpPr txBox="1"/>
          <p:nvPr/>
        </p:nvSpPr>
        <p:spPr>
          <a:xfrm>
            <a:off x="571500" y="3510855"/>
            <a:ext cx="11049000" cy="426690"/>
          </a:xfrm>
          <a:prstGeom prst="rect">
            <a:avLst/>
          </a:prstGeom>
          <a:noFill/>
        </p:spPr>
        <p:txBody>
          <a:bodyPr wrap="square" lIns="0" rIns="0" tIns="0" bIns="0" anchor="t">
            <a:spAutoFit/>
          </a:bodyPr>
          <a:lstStyle/>
          <a:p>
            <a:pPr algn="ctr">
              <a:lnSpc>
                <a:spcPts val="3359"/>
              </a:lnSpc>
            </a:pPr>
            <a:r>
              <a:rPr b="0" sz="2100" i="0" u="none">
                <a:solidFill>
                  <a:srgbClr val="CBD5E1"/>
                </a:solidFill>
                <a:latin typeface="Inter"/>
              </a:rPr>
              <a:t>Thank you for your attention and time today.</a:t>
            </a:r>
          </a:p>
        </p:txBody>
      </p:sp>
      <p:sp>
        <p:nvSpPr>
          <p:cNvPr id="4" name="TextBox 3"/>
          <p:cNvSpPr txBox="1"/>
          <p:nvPr/>
        </p:nvSpPr>
        <p:spPr>
          <a:xfrm>
            <a:off x="571500" y="4413795"/>
            <a:ext cx="11049000" cy="247650"/>
          </a:xfrm>
          <a:prstGeom prst="rect">
            <a:avLst/>
          </a:prstGeom>
          <a:noFill/>
        </p:spPr>
        <p:txBody>
          <a:bodyPr wrap="square" lIns="0" rIns="0" tIns="0" bIns="0" anchor="t">
            <a:spAutoFit/>
          </a:bodyPr>
          <a:lstStyle/>
          <a:p>
            <a:pPr algn="ctr"/>
            <a:r>
              <a:rPr b="0" sz="1650" i="0" u="none">
                <a:solidFill>
                  <a:srgbClr val="94A3B8"/>
                </a:solidFill>
                <a:latin typeface="Inter Medium"/>
              </a:rPr>
              <a:t>IT Training Academy | support@techlearning.edu</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709612" y="2723257"/>
            <a:ext cx="10772775" cy="78477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709612" y="3508027"/>
            <a:ext cx="10772775" cy="78477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709612" y="3498502"/>
            <a:ext cx="10772775"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09612" y="3498502"/>
            <a:ext cx="10772775"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09612" y="4283273"/>
            <a:ext cx="10772775"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709612" y="4283273"/>
            <a:ext cx="10772775" cy="9525"/>
          </a:xfrm>
          <a:prstGeom prst="rect">
            <a:avLst/>
          </a:prstGeom>
          <a:solidFill>
            <a:srgbClr val="7575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8" name="Picture 7" descr="image.png"/>
          <p:cNvPicPr>
            <a:picLocks noChangeAspect="1"/>
          </p:cNvPicPr>
          <p:nvPr/>
        </p:nvPicPr>
        <p:blipFill>
          <a:blip r:embed="rId2"/>
          <a:stretch>
            <a:fillRect/>
          </a:stretch>
        </p:blipFill>
        <p:spPr>
          <a:xfrm>
            <a:off x="709612" y="2872680"/>
            <a:ext cx="1695450" cy="609600"/>
          </a:xfrm>
          <a:prstGeom prst="rect">
            <a:avLst/>
          </a:prstGeom>
        </p:spPr>
      </p:pic>
      <p:sp>
        <p:nvSpPr>
          <p:cNvPr id="9" name="TextBox 8"/>
          <p:cNvSpPr txBox="1"/>
          <p:nvPr/>
        </p:nvSpPr>
        <p:spPr>
          <a:xfrm>
            <a:off x="1804987" y="2866132"/>
            <a:ext cx="9677400" cy="198090"/>
          </a:xfrm>
          <a:prstGeom prst="rect">
            <a:avLst/>
          </a:prstGeom>
          <a:noFill/>
        </p:spPr>
        <p:txBody>
          <a:bodyPr wrap="square" lIns="0" rIns="0" tIns="0" bIns="0" anchor="t">
            <a:spAutoFit/>
          </a:bodyPr>
          <a:lstStyle/>
          <a:p>
            <a:pPr algn="l">
              <a:lnSpc>
                <a:spcPts val="1560"/>
              </a:lnSpc>
            </a:pPr>
            <a:r>
              <a:rPr b="0" sz="975" i="0" u="none">
                <a:solidFill>
                  <a:srgbClr val="334155"/>
                </a:solidFill>
                <a:latin typeface="Inter"/>
              </a:rPr>
              <a:t>https://i.ytimg.com/vi/n9FsiaoJSWo/hq720.jpg?sqp=-oaymwEhCK4FEIIDSFryq4qpAxMIARUAAAAAGAElAADIQj0AgKJD&amp;rs=AOn4CLD_rJKTP9S3l0YlJhCs346IHiRZJA</a:t>
            </a:r>
          </a:p>
        </p:txBody>
      </p:sp>
      <p:sp>
        <p:nvSpPr>
          <p:cNvPr id="10" name="TextBox 9"/>
          <p:cNvSpPr txBox="1"/>
          <p:nvPr/>
        </p:nvSpPr>
        <p:spPr>
          <a:xfrm>
            <a:off x="1804987" y="3111847"/>
            <a:ext cx="9677400" cy="243780"/>
          </a:xfrm>
          <a:prstGeom prst="rect">
            <a:avLst/>
          </a:prstGeom>
          <a:noFill/>
        </p:spPr>
        <p:txBody>
          <a:bodyPr wrap="square" lIns="0" rIns="0" tIns="0" bIns="0" anchor="t">
            <a:spAutoFit/>
          </a:bodyPr>
          <a:lstStyle/>
          <a:p>
            <a:pPr algn="l">
              <a:lnSpc>
                <a:spcPts val="1920"/>
              </a:lnSpc>
            </a:pPr>
            <a:r>
              <a:rPr b="0" sz="1200" i="0" u="none">
                <a:solidFill>
                  <a:srgbClr val="334155"/>
                </a:solidFill>
                <a:latin typeface="Inter"/>
              </a:rPr>
              <a:t>Source: </a:t>
            </a:r>
            <a:r>
              <a:rPr b="0" sz="1200" i="0" u="none">
                <a:solidFill>
                  <a:srgbClr val="4F46E5"/>
                </a:solidFill>
                <a:latin typeface="Inter"/>
              </a:rPr>
              <a:t>www.youtube.com</a:t>
            </a:r>
          </a:p>
        </p:txBody>
      </p:sp>
      <p:pic>
        <p:nvPicPr>
          <p:cNvPr id="11" name="Picture 10" descr="image.png"/>
          <p:cNvPicPr>
            <a:picLocks noChangeAspect="1"/>
          </p:cNvPicPr>
          <p:nvPr/>
        </p:nvPicPr>
        <p:blipFill>
          <a:blip r:embed="rId3"/>
          <a:stretch>
            <a:fillRect/>
          </a:stretch>
        </p:blipFill>
        <p:spPr>
          <a:xfrm>
            <a:off x="709612" y="3657451"/>
            <a:ext cx="857250" cy="476250"/>
          </a:xfrm>
          <a:prstGeom prst="rect">
            <a:avLst/>
          </a:prstGeom>
        </p:spPr>
      </p:pic>
      <p:sp>
        <p:nvSpPr>
          <p:cNvPr id="12" name="TextBox 11"/>
          <p:cNvSpPr txBox="1"/>
          <p:nvPr/>
        </p:nvSpPr>
        <p:spPr>
          <a:xfrm>
            <a:off x="1804987" y="3650902"/>
            <a:ext cx="9677400" cy="198090"/>
          </a:xfrm>
          <a:prstGeom prst="rect">
            <a:avLst/>
          </a:prstGeom>
          <a:noFill/>
        </p:spPr>
        <p:txBody>
          <a:bodyPr wrap="square" lIns="0" rIns="0" tIns="0" bIns="0" anchor="t">
            <a:spAutoFit/>
          </a:bodyPr>
          <a:lstStyle/>
          <a:p>
            <a:pPr algn="l">
              <a:lnSpc>
                <a:spcPts val="1560"/>
              </a:lnSpc>
            </a:pPr>
            <a:r>
              <a:rPr b="0" sz="975" i="0" u="none">
                <a:solidFill>
                  <a:srgbClr val="334155"/>
                </a:solidFill>
                <a:latin typeface="Inter"/>
              </a:rPr>
              <a:t>https://biztechmagazine.com/sites/biztechmagazine.com/files/styles/cdw_hero/public/articles/202507/GettyImages-1392155479.jpg?itok=0VbKLdja</a:t>
            </a:r>
          </a:p>
        </p:txBody>
      </p:sp>
      <p:sp>
        <p:nvSpPr>
          <p:cNvPr id="13" name="TextBox 12"/>
          <p:cNvSpPr txBox="1"/>
          <p:nvPr/>
        </p:nvSpPr>
        <p:spPr>
          <a:xfrm>
            <a:off x="1804987" y="3896617"/>
            <a:ext cx="9677400" cy="243780"/>
          </a:xfrm>
          <a:prstGeom prst="rect">
            <a:avLst/>
          </a:prstGeom>
          <a:noFill/>
        </p:spPr>
        <p:txBody>
          <a:bodyPr wrap="square" lIns="0" rIns="0" tIns="0" bIns="0" anchor="t">
            <a:spAutoFit/>
          </a:bodyPr>
          <a:lstStyle/>
          <a:p>
            <a:pPr algn="l">
              <a:lnSpc>
                <a:spcPts val="1920"/>
              </a:lnSpc>
            </a:pPr>
            <a:r>
              <a:rPr b="0" sz="1200" i="0" u="none">
                <a:solidFill>
                  <a:srgbClr val="334155"/>
                </a:solidFill>
                <a:latin typeface="Inter"/>
              </a:rPr>
              <a:t>Source: </a:t>
            </a:r>
            <a:r>
              <a:rPr b="0" sz="1200" i="0" u="none">
                <a:solidFill>
                  <a:srgbClr val="4F46E5"/>
                </a:solidFill>
                <a:latin typeface="Inter"/>
              </a:rPr>
              <a:t>biztechmagazine.com</a:t>
            </a:r>
          </a:p>
        </p:txBody>
      </p:sp>
      <p:pic>
        <p:nvPicPr>
          <p:cNvPr id="14" name="Picture 13" descr="image.png"/>
          <p:cNvPicPr>
            <a:picLocks noChangeAspect="1"/>
          </p:cNvPicPr>
          <p:nvPr/>
        </p:nvPicPr>
        <p:blipFill>
          <a:blip r:embed="rId4"/>
          <a:stretch>
            <a:fillRect/>
          </a:stretch>
        </p:blipFill>
        <p:spPr>
          <a:xfrm>
            <a:off x="709612" y="4442221"/>
            <a:ext cx="2019300" cy="609600"/>
          </a:xfrm>
          <a:prstGeom prst="rect">
            <a:avLst/>
          </a:prstGeom>
        </p:spPr>
      </p:pic>
      <p:sp>
        <p:nvSpPr>
          <p:cNvPr id="15" name="TextBox 14"/>
          <p:cNvSpPr txBox="1"/>
          <p:nvPr/>
        </p:nvSpPr>
        <p:spPr>
          <a:xfrm>
            <a:off x="1804987" y="4435673"/>
            <a:ext cx="9677400" cy="198090"/>
          </a:xfrm>
          <a:prstGeom prst="rect">
            <a:avLst/>
          </a:prstGeom>
          <a:noFill/>
        </p:spPr>
        <p:txBody>
          <a:bodyPr wrap="square" lIns="0" rIns="0" tIns="0" bIns="0" anchor="t">
            <a:spAutoFit/>
          </a:bodyPr>
          <a:lstStyle/>
          <a:p>
            <a:pPr algn="l">
              <a:lnSpc>
                <a:spcPts val="1560"/>
              </a:lnSpc>
            </a:pPr>
            <a:r>
              <a:rPr b="0" sz="975" i="0" u="none">
                <a:solidFill>
                  <a:srgbClr val="334155"/>
                </a:solidFill>
                <a:latin typeface="Inter"/>
              </a:rPr>
              <a:t>https://www.makerstations.io/wp-content/uploads/2023/11/24-Minimal-Desk-Setup-Ideas.webp</a:t>
            </a:r>
          </a:p>
        </p:txBody>
      </p:sp>
      <p:sp>
        <p:nvSpPr>
          <p:cNvPr id="16" name="TextBox 15"/>
          <p:cNvSpPr txBox="1"/>
          <p:nvPr/>
        </p:nvSpPr>
        <p:spPr>
          <a:xfrm>
            <a:off x="1804987" y="4681388"/>
            <a:ext cx="9677400" cy="243780"/>
          </a:xfrm>
          <a:prstGeom prst="rect">
            <a:avLst/>
          </a:prstGeom>
          <a:noFill/>
        </p:spPr>
        <p:txBody>
          <a:bodyPr wrap="square" lIns="0" rIns="0" tIns="0" bIns="0" anchor="t">
            <a:spAutoFit/>
          </a:bodyPr>
          <a:lstStyle/>
          <a:p>
            <a:pPr algn="l">
              <a:lnSpc>
                <a:spcPts val="1920"/>
              </a:lnSpc>
            </a:pPr>
            <a:r>
              <a:rPr b="0" sz="1200" i="0" u="none">
                <a:solidFill>
                  <a:srgbClr val="334155"/>
                </a:solidFill>
                <a:latin typeface="Inter"/>
              </a:rPr>
              <a:t>Source: </a:t>
            </a:r>
            <a:r>
              <a:rPr b="0" sz="1200" i="0" u="none">
                <a:solidFill>
                  <a:srgbClr val="4F46E5"/>
                </a:solidFill>
                <a:latin typeface="Inter"/>
              </a:rPr>
              <a:t>www.makerstations.io</a:t>
            </a:r>
          </a:p>
        </p:txBody>
      </p:sp>
      <p:sp>
        <p:nvSpPr>
          <p:cNvPr id="17" name="TextBox 16"/>
          <p:cNvSpPr txBox="1"/>
          <p:nvPr/>
        </p:nvSpPr>
        <p:spPr>
          <a:xfrm>
            <a:off x="571500" y="571500"/>
            <a:ext cx="11601450" cy="552450"/>
          </a:xfrm>
          <a:prstGeom prst="rect">
            <a:avLst/>
          </a:prstGeom>
          <a:noFill/>
        </p:spPr>
        <p:txBody>
          <a:bodyPr wrap="square" lIns="0" rIns="0" tIns="0" bIns="0" anchor="t">
            <a:spAutoFit/>
          </a:bodyPr>
          <a:lstStyle/>
          <a:p>
            <a:pPr algn="l"/>
            <a:r>
              <a:rPr b="1" sz="3450" i="0" u="none">
                <a:solidFill>
                  <a:srgbClr val="0F172A"/>
                </a:solidFill>
                <a:latin typeface="Outfit"/>
              </a:rPr>
              <a:t>Image 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